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8" r:id="rId2"/>
    <p:sldId id="256" r:id="rId3"/>
    <p:sldId id="257" r:id="rId4"/>
    <p:sldId id="258" r:id="rId5"/>
    <p:sldId id="260" r:id="rId6"/>
    <p:sldId id="261" r:id="rId7"/>
    <p:sldId id="263" r:id="rId8"/>
    <p:sldId id="265" r:id="rId9"/>
    <p:sldId id="267" r:id="rId10"/>
    <p:sldId id="268" r:id="rId11"/>
    <p:sldId id="269" r:id="rId12"/>
    <p:sldId id="274" r:id="rId13"/>
    <p:sldId id="292" r:id="rId14"/>
    <p:sldId id="293" r:id="rId15"/>
    <p:sldId id="294" r:id="rId16"/>
    <p:sldId id="295" r:id="rId17"/>
    <p:sldId id="296" r:id="rId18"/>
    <p:sldId id="297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40209" y="2180631"/>
            <a:ext cx="1733299" cy="495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82364" y="1920951"/>
            <a:ext cx="1779270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 u="heavy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48715" y="3581780"/>
            <a:ext cx="7446568" cy="1276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0000CC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553998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KNOWLEDGE INSTITUTE OF TECHNOLOGY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305800" cy="4401205"/>
          </a:xfrm>
        </p:spPr>
        <p:txBody>
          <a:bodyPr/>
          <a:lstStyle/>
          <a:p>
            <a:pPr algn="ctr"/>
            <a:endParaRPr lang="en-US" b="1" dirty="0" smtClean="0">
              <a:solidFill>
                <a:srgbClr val="00B0F0"/>
              </a:solidFill>
            </a:endParaRPr>
          </a:p>
          <a:p>
            <a:pPr algn="ctr"/>
            <a:r>
              <a:rPr lang="en-US" sz="4000" b="1" err="1" smtClean="0">
                <a:solidFill>
                  <a:srgbClr val="00B0F0"/>
                </a:solidFill>
              </a:rPr>
              <a:t>Mr</a:t>
            </a:r>
            <a:r>
              <a:rPr lang="en-US" sz="4000" b="1" smtClean="0">
                <a:solidFill>
                  <a:srgbClr val="00B0F0"/>
                </a:solidFill>
              </a:rPr>
              <a:t>. S.SASI </a:t>
            </a:r>
            <a:r>
              <a:rPr lang="en-US" sz="4000" b="1" dirty="0" smtClean="0">
                <a:solidFill>
                  <a:srgbClr val="00B0F0"/>
                </a:solidFill>
              </a:rPr>
              <a:t>KUMAR</a:t>
            </a:r>
          </a:p>
          <a:p>
            <a:pPr algn="ctr"/>
            <a:r>
              <a:rPr lang="en-US" sz="4000" b="1" dirty="0" smtClean="0">
                <a:solidFill>
                  <a:srgbClr val="00B0F0"/>
                </a:solidFill>
              </a:rPr>
              <a:t>AP/PHYSICS</a:t>
            </a:r>
          </a:p>
          <a:p>
            <a:pPr algn="ctr"/>
            <a:r>
              <a:rPr lang="en-US" sz="4000" b="1" dirty="0" smtClean="0">
                <a:solidFill>
                  <a:srgbClr val="00B0F0"/>
                </a:solidFill>
              </a:rPr>
              <a:t>DEPARTMENT OF CIVIL ENGINEERING</a:t>
            </a:r>
          </a:p>
          <a:p>
            <a:pPr algn="ctr"/>
            <a:r>
              <a:rPr lang="en-US" sz="4000" b="1" dirty="0" smtClean="0">
                <a:solidFill>
                  <a:srgbClr val="00B0F0"/>
                </a:solidFill>
              </a:rPr>
              <a:t>SEMESTER-I</a:t>
            </a:r>
          </a:p>
          <a:p>
            <a:pPr algn="ctr"/>
            <a:r>
              <a:rPr lang="en-US" sz="2800" b="1" dirty="0" smtClean="0">
                <a:solidFill>
                  <a:srgbClr val="00B0F0"/>
                </a:solidFill>
              </a:rPr>
              <a:t>SUBJECT:PH8151-ENGINEERING PHYSICS</a:t>
            </a:r>
          </a:p>
          <a:p>
            <a:pPr algn="ctr"/>
            <a:r>
              <a:rPr lang="en-US" sz="4000" b="1" dirty="0" smtClean="0">
                <a:solidFill>
                  <a:srgbClr val="00B0F0"/>
                </a:solidFill>
              </a:rPr>
              <a:t>UNIT: II</a:t>
            </a:r>
          </a:p>
          <a:p>
            <a:pPr algn="ctr"/>
            <a:r>
              <a:rPr lang="en-US" sz="4000" b="1" dirty="0" smtClean="0">
                <a:solidFill>
                  <a:srgbClr val="00B0F0"/>
                </a:solidFill>
              </a:rPr>
              <a:t>TOPIC: LASER</a:t>
            </a:r>
            <a:endParaRPr lang="en-IN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40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685032" y="2686811"/>
            <a:ext cx="1815084" cy="108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9870" marR="5080" indent="-1259205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FF0000"/>
                </a:solidFill>
              </a:rPr>
              <a:t>L</a:t>
            </a:r>
            <a:r>
              <a:rPr spc="-10" dirty="0"/>
              <a:t>ight </a:t>
            </a:r>
            <a:r>
              <a:rPr spc="-10" dirty="0">
                <a:solidFill>
                  <a:srgbClr val="FF0000"/>
                </a:solidFill>
              </a:rPr>
              <a:t>A</a:t>
            </a:r>
            <a:r>
              <a:rPr spc="-10" dirty="0"/>
              <a:t>mplification </a:t>
            </a:r>
            <a:r>
              <a:rPr spc="-10" dirty="0">
                <a:solidFill>
                  <a:srgbClr val="CC0099"/>
                </a:solidFill>
              </a:rPr>
              <a:t>by </a:t>
            </a:r>
            <a:r>
              <a:rPr spc="-10" dirty="0">
                <a:solidFill>
                  <a:srgbClr val="FF0000"/>
                </a:solidFill>
              </a:rPr>
              <a:t>S</a:t>
            </a:r>
            <a:r>
              <a:rPr spc="-10" dirty="0"/>
              <a:t>timulated  </a:t>
            </a:r>
            <a:r>
              <a:rPr spc="-5" dirty="0">
                <a:solidFill>
                  <a:srgbClr val="FF0000"/>
                </a:solidFill>
              </a:rPr>
              <a:t>E</a:t>
            </a:r>
            <a:r>
              <a:rPr spc="-5" dirty="0"/>
              <a:t>mission </a:t>
            </a:r>
            <a:r>
              <a:rPr dirty="0">
                <a:solidFill>
                  <a:srgbClr val="008000"/>
                </a:solidFill>
              </a:rPr>
              <a:t>of</a:t>
            </a:r>
            <a:r>
              <a:rPr spc="-10" dirty="0">
                <a:solidFill>
                  <a:srgbClr val="008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R</a:t>
            </a:r>
            <a:r>
              <a:rPr spc="-5" dirty="0"/>
              <a:t>adiation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758555" cy="6731971"/>
          </a:xfrm>
          <a:prstGeom prst="rect">
            <a:avLst/>
          </a:prstGeom>
        </p:spPr>
        <p:txBody>
          <a:bodyPr vert="horz" wrap="square" lIns="0" tIns="235585" rIns="0" bIns="0" rtlCol="0">
            <a:spAutoFit/>
          </a:bodyPr>
          <a:lstStyle/>
          <a:p>
            <a:pPr marL="3429000" indent="-625475">
              <a:lnSpc>
                <a:spcPct val="100000"/>
              </a:lnSpc>
              <a:spcBef>
                <a:spcPts val="1855"/>
              </a:spcBef>
              <a:buFont typeface="Wingdings"/>
              <a:buChar char=""/>
              <a:tabLst>
                <a:tab pos="3429635" algn="l"/>
              </a:tabLst>
            </a:pPr>
            <a:r>
              <a:rPr sz="4400" b="1" spc="-400" dirty="0">
                <a:solidFill>
                  <a:srgbClr val="FF0000"/>
                </a:solidFill>
                <a:latin typeface="Arial"/>
                <a:cs typeface="Arial"/>
              </a:rPr>
              <a:t>Objectives…</a:t>
            </a:r>
            <a:endParaRPr sz="4400" dirty="0">
              <a:latin typeface="Arial"/>
              <a:cs typeface="Arial"/>
            </a:endParaRPr>
          </a:p>
          <a:p>
            <a:pPr marL="355600" marR="7620" indent="-342900">
              <a:lnSpc>
                <a:spcPts val="3670"/>
              </a:lnSpc>
              <a:spcBef>
                <a:spcPts val="1810"/>
              </a:spcBef>
              <a:buSzPct val="97058"/>
              <a:buFont typeface="Wingdings"/>
              <a:buChar char=""/>
              <a:tabLst>
                <a:tab pos="356235" algn="l"/>
                <a:tab pos="2771140" algn="l"/>
                <a:tab pos="3624579" algn="l"/>
                <a:tab pos="5853430" algn="l"/>
                <a:tab pos="6629400" algn="l"/>
                <a:tab pos="8374380" algn="l"/>
              </a:tabLst>
            </a:pP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I</a:t>
            </a:r>
            <a:r>
              <a:rPr sz="3400" b="1" spc="-45" dirty="0" smtClean="0">
                <a:solidFill>
                  <a:srgbClr val="0000CC"/>
                </a:solidFill>
                <a:latin typeface="Carlito"/>
                <a:cs typeface="Carlito"/>
              </a:rPr>
              <a:t>n</a:t>
            </a: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t</a:t>
            </a:r>
            <a:r>
              <a:rPr sz="3400" b="1" spc="-35" dirty="0" smtClean="0">
                <a:solidFill>
                  <a:srgbClr val="0000CC"/>
                </a:solidFill>
                <a:latin typeface="Carlito"/>
                <a:cs typeface="Carlito"/>
              </a:rPr>
              <a:t>r</a:t>
            </a: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odu</a:t>
            </a:r>
            <a:r>
              <a:rPr sz="3400" b="1" spc="10" dirty="0" smtClean="0">
                <a:solidFill>
                  <a:srgbClr val="0000CC"/>
                </a:solidFill>
                <a:latin typeface="Carlito"/>
                <a:cs typeface="Carlito"/>
              </a:rPr>
              <a:t>c</a:t>
            </a: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tion</a:t>
            </a:r>
            <a:r>
              <a:rPr lang="en-US"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and</a:t>
            </a:r>
            <a:r>
              <a:rPr lang="en-US"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unde</a:t>
            </a:r>
            <a:r>
              <a:rPr sz="3400" b="1" spc="-40" dirty="0" smtClean="0">
                <a:solidFill>
                  <a:srgbClr val="0000CC"/>
                </a:solidFill>
                <a:latin typeface="Carlito"/>
                <a:cs typeface="Carlito"/>
              </a:rPr>
              <a:t>rs</a:t>
            </a:r>
            <a:r>
              <a:rPr sz="3400" b="1" spc="-45" dirty="0" smtClean="0">
                <a:solidFill>
                  <a:srgbClr val="0000CC"/>
                </a:solidFill>
                <a:latin typeface="Carlito"/>
                <a:cs typeface="Carlito"/>
              </a:rPr>
              <a:t>t</a:t>
            </a:r>
            <a:r>
              <a:rPr sz="3400" b="1" spc="-5" dirty="0" smtClean="0">
                <a:solidFill>
                  <a:srgbClr val="0000CC"/>
                </a:solidFill>
                <a:latin typeface="Carlito"/>
                <a:cs typeface="Carlito"/>
              </a:rPr>
              <a:t>and</a:t>
            </a:r>
            <a:r>
              <a:rPr sz="3400" b="1" dirty="0">
                <a:solidFill>
                  <a:srgbClr val="0000CC"/>
                </a:solidFill>
                <a:latin typeface="Carlito"/>
                <a:cs typeface="Carlito"/>
              </a:rPr>
              <a:t>	</a:t>
            </a:r>
            <a:r>
              <a:rPr sz="3400" b="1" spc="-5" dirty="0">
                <a:solidFill>
                  <a:srgbClr val="0000CC"/>
                </a:solidFill>
                <a:latin typeface="Carlito"/>
                <a:cs typeface="Carlito"/>
              </a:rPr>
              <a:t>the</a:t>
            </a:r>
            <a:r>
              <a:rPr sz="3400" b="1" dirty="0">
                <a:solidFill>
                  <a:srgbClr val="0000CC"/>
                </a:solidFill>
                <a:latin typeface="Carlito"/>
                <a:cs typeface="Carlito"/>
              </a:rPr>
              <a:t>	</a:t>
            </a:r>
            <a:r>
              <a:rPr sz="3400" b="1" spc="-5" dirty="0">
                <a:solidFill>
                  <a:srgbClr val="0000CC"/>
                </a:solidFill>
                <a:latin typeface="Carlito"/>
                <a:cs typeface="Carlito"/>
              </a:rPr>
              <a:t>pr</a:t>
            </a:r>
            <a:r>
              <a:rPr sz="3400" b="1" dirty="0">
                <a:solidFill>
                  <a:srgbClr val="0000CC"/>
                </a:solidFill>
                <a:latin typeface="Carlito"/>
                <a:cs typeface="Carlito"/>
              </a:rPr>
              <a:t>i</a:t>
            </a:r>
            <a:r>
              <a:rPr sz="3400" b="1" spc="-5" dirty="0">
                <a:solidFill>
                  <a:srgbClr val="0000CC"/>
                </a:solidFill>
                <a:latin typeface="Carlito"/>
                <a:cs typeface="Carlito"/>
              </a:rPr>
              <a:t>nc</a:t>
            </a:r>
            <a:r>
              <a:rPr sz="3400" b="1" spc="5" dirty="0">
                <a:solidFill>
                  <a:srgbClr val="0000CC"/>
                </a:solidFill>
                <a:latin typeface="Carlito"/>
                <a:cs typeface="Carlito"/>
              </a:rPr>
              <a:t>i</a:t>
            </a:r>
            <a:r>
              <a:rPr sz="3400" b="1" spc="-5" dirty="0">
                <a:solidFill>
                  <a:srgbClr val="0000CC"/>
                </a:solidFill>
                <a:latin typeface="Carlito"/>
                <a:cs typeface="Carlito"/>
              </a:rPr>
              <a:t>ple</a:t>
            </a:r>
            <a:r>
              <a:rPr sz="3400" b="1" dirty="0">
                <a:solidFill>
                  <a:srgbClr val="0000CC"/>
                </a:solidFill>
                <a:latin typeface="Carlito"/>
                <a:cs typeface="Carlito"/>
              </a:rPr>
              <a:t>	</a:t>
            </a:r>
            <a:r>
              <a:rPr sz="3400" b="1" spc="-10" dirty="0">
                <a:solidFill>
                  <a:srgbClr val="0000CC"/>
                </a:solidFill>
                <a:latin typeface="Carlito"/>
                <a:cs typeface="Carlito"/>
              </a:rPr>
              <a:t>of  </a:t>
            </a:r>
            <a:r>
              <a:rPr sz="3400" b="1" spc="-5" dirty="0">
                <a:solidFill>
                  <a:srgbClr val="0000CC"/>
                </a:solidFill>
                <a:latin typeface="Carlito"/>
                <a:cs typeface="Carlito"/>
              </a:rPr>
              <a:t>LASER</a:t>
            </a:r>
            <a:endParaRPr sz="3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50" dirty="0">
              <a:latin typeface="Carlito"/>
              <a:cs typeface="Carlito"/>
            </a:endParaRPr>
          </a:p>
          <a:p>
            <a:pPr marL="355600" marR="5080" indent="-342900">
              <a:lnSpc>
                <a:spcPts val="3670"/>
              </a:lnSpc>
              <a:buFont typeface="Arial"/>
              <a:buChar char="•"/>
              <a:tabLst>
                <a:tab pos="354965" algn="l"/>
                <a:tab pos="355600" algn="l"/>
                <a:tab pos="1381125" algn="l"/>
                <a:tab pos="3943350" algn="l"/>
                <a:tab pos="4531995" algn="l"/>
                <a:tab pos="6638290" algn="l"/>
                <a:tab pos="8377555" algn="l"/>
              </a:tabLst>
            </a:pPr>
            <a:r>
              <a:rPr sz="3400" b="1" spc="-5" dirty="0" smtClean="0">
                <a:solidFill>
                  <a:srgbClr val="CC0099"/>
                </a:solidFill>
                <a:latin typeface="Carlito"/>
                <a:cs typeface="Carlito"/>
              </a:rPr>
              <a:t>Lig</a:t>
            </a:r>
            <a:r>
              <a:rPr sz="3400" b="1" spc="-40" dirty="0" smtClean="0">
                <a:solidFill>
                  <a:srgbClr val="CC0099"/>
                </a:solidFill>
                <a:latin typeface="Carlito"/>
                <a:cs typeface="Carlito"/>
              </a:rPr>
              <a:t>h</a:t>
            </a:r>
            <a:r>
              <a:rPr sz="3400" b="1" spc="-5" dirty="0" smtClean="0">
                <a:solidFill>
                  <a:srgbClr val="CC0099"/>
                </a:solidFill>
                <a:latin typeface="Carlito"/>
                <a:cs typeface="Carlito"/>
              </a:rPr>
              <a:t>t</a:t>
            </a:r>
            <a:r>
              <a:rPr lang="en-US" sz="3400" b="1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3400" b="1" spc="-5" dirty="0" smtClean="0">
                <a:solidFill>
                  <a:srgbClr val="CC0099"/>
                </a:solidFill>
                <a:latin typeface="Carlito"/>
                <a:cs typeface="Carlito"/>
              </a:rPr>
              <a:t>Ampl</a:t>
            </a:r>
            <a:r>
              <a:rPr sz="3400" b="1" spc="5" dirty="0" smtClean="0">
                <a:solidFill>
                  <a:srgbClr val="CC0099"/>
                </a:solidFill>
                <a:latin typeface="Carlito"/>
                <a:cs typeface="Carlito"/>
              </a:rPr>
              <a:t>i</a:t>
            </a:r>
            <a:r>
              <a:rPr sz="3400" b="1" spc="-10" dirty="0" smtClean="0">
                <a:solidFill>
                  <a:srgbClr val="CC0099"/>
                </a:solidFill>
                <a:latin typeface="Carlito"/>
                <a:cs typeface="Carlito"/>
              </a:rPr>
              <a:t>f</a:t>
            </a:r>
            <a:r>
              <a:rPr sz="3400" b="1" dirty="0" smtClean="0">
                <a:solidFill>
                  <a:srgbClr val="CC0099"/>
                </a:solidFill>
                <a:latin typeface="Carlito"/>
                <a:cs typeface="Carlito"/>
              </a:rPr>
              <a:t>i</a:t>
            </a:r>
            <a:r>
              <a:rPr sz="3400" b="1" spc="-35" dirty="0" smtClean="0">
                <a:solidFill>
                  <a:srgbClr val="CC0099"/>
                </a:solidFill>
                <a:latin typeface="Carlito"/>
                <a:cs typeface="Carlito"/>
              </a:rPr>
              <a:t>c</a:t>
            </a:r>
            <a:r>
              <a:rPr sz="3400" b="1" spc="-40" dirty="0" smtClean="0">
                <a:solidFill>
                  <a:srgbClr val="CC0099"/>
                </a:solidFill>
                <a:latin typeface="Carlito"/>
                <a:cs typeface="Carlito"/>
              </a:rPr>
              <a:t>a</a:t>
            </a:r>
            <a:r>
              <a:rPr sz="3400" b="1" spc="-5" dirty="0" smtClean="0">
                <a:solidFill>
                  <a:srgbClr val="CC0099"/>
                </a:solidFill>
                <a:latin typeface="Carlito"/>
                <a:cs typeface="Carlito"/>
              </a:rPr>
              <a:t>tion</a:t>
            </a:r>
            <a:r>
              <a:rPr sz="3400" b="1" dirty="0">
                <a:solidFill>
                  <a:srgbClr val="CC0099"/>
                </a:solidFill>
                <a:latin typeface="Carlito"/>
                <a:cs typeface="Carlito"/>
              </a:rPr>
              <a:t>	</a:t>
            </a:r>
            <a:r>
              <a:rPr sz="3400" b="1" spc="-30" dirty="0">
                <a:solidFill>
                  <a:srgbClr val="CC0099"/>
                </a:solidFill>
                <a:latin typeface="Carlito"/>
                <a:cs typeface="Carlito"/>
              </a:rPr>
              <a:t>b</a:t>
            </a:r>
            <a:r>
              <a:rPr sz="3400" b="1" spc="-5" dirty="0">
                <a:solidFill>
                  <a:srgbClr val="CC0099"/>
                </a:solidFill>
                <a:latin typeface="Carlito"/>
                <a:cs typeface="Carlito"/>
              </a:rPr>
              <a:t>y</a:t>
            </a:r>
            <a:r>
              <a:rPr sz="3400" b="1" dirty="0">
                <a:solidFill>
                  <a:srgbClr val="CC0099"/>
                </a:solidFill>
                <a:latin typeface="Carlito"/>
                <a:cs typeface="Carlito"/>
              </a:rPr>
              <a:t>	</a:t>
            </a:r>
            <a:r>
              <a:rPr sz="3400" b="1" spc="-5" dirty="0">
                <a:solidFill>
                  <a:srgbClr val="CC0099"/>
                </a:solidFill>
                <a:latin typeface="Carlito"/>
                <a:cs typeface="Carlito"/>
              </a:rPr>
              <a:t>Stimul</a:t>
            </a:r>
            <a:r>
              <a:rPr sz="3400" b="1" spc="-35" dirty="0">
                <a:solidFill>
                  <a:srgbClr val="CC0099"/>
                </a:solidFill>
                <a:latin typeface="Carlito"/>
                <a:cs typeface="Carlito"/>
              </a:rPr>
              <a:t>a</a:t>
            </a:r>
            <a:r>
              <a:rPr sz="3400" b="1" spc="-45" dirty="0">
                <a:solidFill>
                  <a:srgbClr val="CC0099"/>
                </a:solidFill>
                <a:latin typeface="Carlito"/>
                <a:cs typeface="Carlito"/>
              </a:rPr>
              <a:t>t</a:t>
            </a:r>
            <a:r>
              <a:rPr sz="3400" b="1" spc="-10" dirty="0">
                <a:solidFill>
                  <a:srgbClr val="CC0099"/>
                </a:solidFill>
                <a:latin typeface="Carlito"/>
                <a:cs typeface="Carlito"/>
              </a:rPr>
              <a:t>e</a:t>
            </a:r>
            <a:r>
              <a:rPr sz="3400" b="1" spc="-5" dirty="0">
                <a:solidFill>
                  <a:srgbClr val="CC0099"/>
                </a:solidFill>
                <a:latin typeface="Carlito"/>
                <a:cs typeface="Carlito"/>
              </a:rPr>
              <a:t>d</a:t>
            </a:r>
            <a:r>
              <a:rPr sz="3400" b="1" dirty="0">
                <a:solidFill>
                  <a:srgbClr val="CC0099"/>
                </a:solidFill>
                <a:latin typeface="Carlito"/>
                <a:cs typeface="Carlito"/>
              </a:rPr>
              <a:t>	</a:t>
            </a:r>
            <a:r>
              <a:rPr sz="3400" b="1" spc="-5" dirty="0" smtClean="0">
                <a:solidFill>
                  <a:srgbClr val="CC0099"/>
                </a:solidFill>
                <a:latin typeface="Carlito"/>
                <a:cs typeface="Carlito"/>
              </a:rPr>
              <a:t>Emi</a:t>
            </a:r>
            <a:r>
              <a:rPr sz="3400" b="1" spc="5" dirty="0" smtClean="0">
                <a:solidFill>
                  <a:srgbClr val="CC0099"/>
                </a:solidFill>
                <a:latin typeface="Carlito"/>
                <a:cs typeface="Carlito"/>
              </a:rPr>
              <a:t>s</a:t>
            </a:r>
            <a:r>
              <a:rPr sz="3400" b="1" spc="-5" dirty="0" smtClean="0">
                <a:solidFill>
                  <a:srgbClr val="CC0099"/>
                </a:solidFill>
                <a:latin typeface="Carlito"/>
                <a:cs typeface="Carlito"/>
              </a:rPr>
              <a:t>sion</a:t>
            </a:r>
            <a:r>
              <a:rPr lang="en-US" sz="3400" b="1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3400" b="1" spc="-10" dirty="0" smtClean="0">
                <a:solidFill>
                  <a:srgbClr val="CC0099"/>
                </a:solidFill>
                <a:latin typeface="Carlito"/>
                <a:cs typeface="Carlito"/>
              </a:rPr>
              <a:t>of  </a:t>
            </a:r>
            <a:r>
              <a:rPr lang="en-US" sz="3400" b="1" spc="-10" dirty="0" smtClean="0">
                <a:solidFill>
                  <a:srgbClr val="CC0099"/>
                </a:solidFill>
                <a:latin typeface="Carlito"/>
                <a:cs typeface="Carlito"/>
              </a:rPr>
              <a:t>  </a:t>
            </a:r>
          </a:p>
          <a:p>
            <a:pPr marL="12700" marR="5080">
              <a:lnSpc>
                <a:spcPts val="3670"/>
              </a:lnSpc>
              <a:tabLst>
                <a:tab pos="354965" algn="l"/>
                <a:tab pos="355600" algn="l"/>
                <a:tab pos="1381125" algn="l"/>
                <a:tab pos="3943350" algn="l"/>
                <a:tab pos="4531995" algn="l"/>
                <a:tab pos="6638290" algn="l"/>
                <a:tab pos="8377555" algn="l"/>
              </a:tabLst>
            </a:pPr>
            <a:r>
              <a:rPr lang="en-US" sz="3400" b="1" spc="-10" dirty="0" smtClean="0">
                <a:solidFill>
                  <a:srgbClr val="CC0099"/>
                </a:solidFill>
                <a:latin typeface="Carlito"/>
                <a:cs typeface="Carlito"/>
              </a:rPr>
              <a:t>                                               </a:t>
            </a:r>
            <a:r>
              <a:rPr sz="3400" b="1" spc="-10" dirty="0" smtClean="0">
                <a:solidFill>
                  <a:srgbClr val="CC0099"/>
                </a:solidFill>
                <a:latin typeface="Carlito"/>
                <a:cs typeface="Carlito"/>
              </a:rPr>
              <a:t>Radiation</a:t>
            </a:r>
            <a:endParaRPr sz="34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9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Absorption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Spontaneous</a:t>
            </a:r>
            <a:r>
              <a:rPr sz="2800" b="1" spc="-4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Emission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Stimulated</a:t>
            </a:r>
            <a:r>
              <a:rPr sz="2800" b="1" spc="-5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Emission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Population</a:t>
            </a:r>
            <a:r>
              <a:rPr sz="2800" b="1" spc="-5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Inversion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Optical</a:t>
            </a:r>
            <a:r>
              <a:rPr sz="2800" b="1" spc="-4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Pumping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87197"/>
            <a:ext cx="8724265" cy="5529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7540" indent="-62484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637540" algn="l"/>
              </a:tabLst>
            </a:pPr>
            <a:r>
              <a:rPr sz="4400" b="1" spc="-120" dirty="0">
                <a:solidFill>
                  <a:srgbClr val="FF0000"/>
                </a:solidFill>
                <a:latin typeface="Carlito"/>
                <a:cs typeface="Carlito"/>
              </a:rPr>
              <a:t>Objectives</a:t>
            </a:r>
            <a:r>
              <a:rPr sz="4400" b="1" spc="-120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4400" dirty="0">
              <a:latin typeface="Arial"/>
              <a:cs typeface="Arial"/>
            </a:endParaRPr>
          </a:p>
          <a:p>
            <a:pPr marL="599440" indent="-434340">
              <a:lnSpc>
                <a:spcPct val="100000"/>
              </a:lnSpc>
              <a:spcBef>
                <a:spcPts val="2905"/>
              </a:spcBef>
              <a:buFont typeface="Wingdings"/>
              <a:buChar char=""/>
              <a:tabLst>
                <a:tab pos="599440" algn="l"/>
              </a:tabLst>
            </a:pP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Characteristics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or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Properties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Laser</a:t>
            </a:r>
            <a:r>
              <a:rPr sz="2800" b="1" spc="-8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Light</a:t>
            </a:r>
            <a:endParaRPr sz="2800" dirty="0">
              <a:latin typeface="Carlito"/>
              <a:cs typeface="Carlito"/>
            </a:endParaRPr>
          </a:p>
          <a:p>
            <a:pPr marL="508000" indent="-342900">
              <a:lnSpc>
                <a:spcPct val="100000"/>
              </a:lnSpc>
              <a:spcBef>
                <a:spcPts val="2215"/>
              </a:spcBef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Coherence</a:t>
            </a:r>
            <a:endParaRPr sz="2800" dirty="0">
              <a:latin typeface="Carlito"/>
              <a:cs typeface="Carlito"/>
            </a:endParaRPr>
          </a:p>
          <a:p>
            <a:pPr marL="5080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High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Intensity</a:t>
            </a:r>
            <a:endParaRPr sz="2800" dirty="0">
              <a:latin typeface="Carlito"/>
              <a:cs typeface="Carlito"/>
            </a:endParaRPr>
          </a:p>
          <a:p>
            <a:pPr marL="5080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High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directionality</a:t>
            </a:r>
            <a:endParaRPr sz="2800" dirty="0">
              <a:latin typeface="Carlito"/>
              <a:cs typeface="Carlito"/>
            </a:endParaRPr>
          </a:p>
          <a:p>
            <a:pPr marL="5080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High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5" dirty="0" err="1" smtClean="0">
                <a:solidFill>
                  <a:srgbClr val="008000"/>
                </a:solidFill>
                <a:latin typeface="Carlito"/>
                <a:cs typeface="Carlito"/>
              </a:rPr>
              <a:t>monochromaticity</a:t>
            </a:r>
            <a:endParaRPr sz="2800" dirty="0">
              <a:latin typeface="Carlito"/>
              <a:cs typeface="Carlito"/>
            </a:endParaRPr>
          </a:p>
          <a:p>
            <a:pPr marL="508000" marR="5080" indent="571500">
              <a:lnSpc>
                <a:spcPct val="100000"/>
              </a:lnSpc>
            </a:pPr>
            <a:endParaRPr lang="en-US" sz="2800" b="1" dirty="0" smtClean="0">
              <a:solidFill>
                <a:srgbClr val="CC0099"/>
              </a:solidFill>
              <a:latin typeface="Carlito"/>
              <a:cs typeface="Carlito"/>
            </a:endParaRPr>
          </a:p>
          <a:p>
            <a:pPr marL="508000" marR="5080" indent="571500">
              <a:lnSpc>
                <a:spcPct val="100000"/>
              </a:lnSpc>
            </a:pPr>
            <a:r>
              <a:rPr sz="2800" b="1" dirty="0" smtClean="0">
                <a:solidFill>
                  <a:srgbClr val="CC0099"/>
                </a:solidFill>
                <a:latin typeface="Carlito"/>
                <a:cs typeface="Carlito"/>
              </a:rPr>
              <a:t>Laser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light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is highly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powerful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and it is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capable 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of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propagating over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long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distances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and it is not 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easily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absorbed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by</a:t>
            </a:r>
            <a:r>
              <a:rPr sz="2800" b="1" spc="-85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65" dirty="0">
                <a:solidFill>
                  <a:srgbClr val="CC0099"/>
                </a:solidFill>
                <a:latin typeface="Carlito"/>
                <a:cs typeface="Carlito"/>
              </a:rPr>
              <a:t>water.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339597"/>
            <a:ext cx="8335009" cy="5293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0565" indent="-69850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711200" algn="l"/>
              </a:tabLst>
            </a:pPr>
            <a:r>
              <a:rPr sz="4400" b="1" spc="-10" dirty="0">
                <a:solidFill>
                  <a:srgbClr val="FF0000"/>
                </a:solidFill>
                <a:latin typeface="Carlito"/>
                <a:cs typeface="Carlito"/>
              </a:rPr>
              <a:t>Light </a:t>
            </a:r>
            <a:r>
              <a:rPr sz="4400" b="1" spc="-15" dirty="0">
                <a:solidFill>
                  <a:srgbClr val="FF0000"/>
                </a:solidFill>
                <a:latin typeface="Carlito"/>
                <a:cs typeface="Carlito"/>
              </a:rPr>
              <a:t>having following</a:t>
            </a:r>
            <a:r>
              <a:rPr sz="4400" b="1" spc="-1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spc="-5" dirty="0">
                <a:solidFill>
                  <a:srgbClr val="FF0000"/>
                </a:solidFill>
                <a:latin typeface="Carlito"/>
                <a:cs typeface="Carlito"/>
              </a:rPr>
              <a:t>Properties</a:t>
            </a:r>
            <a:endParaRPr sz="4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Wingdings"/>
              <a:buChar char=""/>
            </a:pPr>
            <a:endParaRPr sz="385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buFont typeface="Wingdings"/>
              <a:buChar char=""/>
              <a:tabLst>
                <a:tab pos="695960" algn="l"/>
              </a:tabLst>
            </a:pPr>
            <a:r>
              <a:rPr sz="3200" b="1" spc="-25" dirty="0">
                <a:solidFill>
                  <a:srgbClr val="008000"/>
                </a:solidFill>
                <a:latin typeface="Carlito"/>
                <a:cs typeface="Carlito"/>
              </a:rPr>
              <a:t>Wavelength</a:t>
            </a:r>
            <a:endParaRPr sz="320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spcBef>
                <a:spcPts val="775"/>
              </a:spcBef>
              <a:buFont typeface="Wingdings"/>
              <a:buChar char=""/>
              <a:tabLst>
                <a:tab pos="695960" algn="l"/>
              </a:tabLst>
            </a:pPr>
            <a:r>
              <a:rPr sz="3200" b="1" spc="-10" dirty="0">
                <a:solidFill>
                  <a:srgbClr val="008000"/>
                </a:solidFill>
                <a:latin typeface="Carlito"/>
                <a:cs typeface="Carlito"/>
              </a:rPr>
              <a:t>Frequency</a:t>
            </a:r>
            <a:endParaRPr sz="320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spcBef>
                <a:spcPts val="765"/>
              </a:spcBef>
              <a:buFont typeface="Wingdings"/>
              <a:buChar char=""/>
              <a:tabLst>
                <a:tab pos="695960" algn="l"/>
              </a:tabLst>
            </a:pP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Amplitude</a:t>
            </a:r>
            <a:endParaRPr sz="320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spcBef>
                <a:spcPts val="770"/>
              </a:spcBef>
              <a:buFont typeface="Wingdings"/>
              <a:buChar char=""/>
              <a:tabLst>
                <a:tab pos="695960" algn="l"/>
              </a:tabLst>
            </a:pP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Phase</a:t>
            </a:r>
            <a:endParaRPr sz="320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spcBef>
                <a:spcPts val="770"/>
              </a:spcBef>
              <a:buFont typeface="Wingdings"/>
              <a:buChar char=""/>
              <a:tabLst>
                <a:tab pos="695960" algn="l"/>
              </a:tabLst>
            </a:pPr>
            <a:r>
              <a:rPr sz="3200" b="1" spc="-10" dirty="0">
                <a:solidFill>
                  <a:srgbClr val="008000"/>
                </a:solidFill>
                <a:latin typeface="Carlito"/>
                <a:cs typeface="Carlito"/>
              </a:rPr>
              <a:t>Coherence/Incoherence</a:t>
            </a:r>
            <a:endParaRPr sz="320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spcBef>
                <a:spcPts val="765"/>
              </a:spcBef>
              <a:buFont typeface="Wingdings"/>
              <a:buChar char=""/>
              <a:tabLst>
                <a:tab pos="695960" algn="l"/>
              </a:tabLst>
            </a:pPr>
            <a:r>
              <a:rPr sz="3200" b="1" spc="-25" dirty="0">
                <a:solidFill>
                  <a:srgbClr val="008000"/>
                </a:solidFill>
                <a:latin typeface="Carlito"/>
                <a:cs typeface="Carlito"/>
              </a:rPr>
              <a:t>Velocity</a:t>
            </a:r>
            <a:endParaRPr sz="3200">
              <a:latin typeface="Carlito"/>
              <a:cs typeface="Carlito"/>
            </a:endParaRPr>
          </a:p>
          <a:p>
            <a:pPr marL="695325" lvl="1" indent="-454659">
              <a:lnSpc>
                <a:spcPct val="100000"/>
              </a:lnSpc>
              <a:spcBef>
                <a:spcPts val="775"/>
              </a:spcBef>
              <a:buFont typeface="Wingdings"/>
              <a:buChar char=""/>
              <a:tabLst>
                <a:tab pos="695960" algn="l"/>
              </a:tabLst>
            </a:pP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Direction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8" y="164083"/>
            <a:ext cx="670306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584200" algn="l"/>
              </a:tabLst>
            </a:pPr>
            <a:r>
              <a:rPr lang="en-US" sz="4400" b="1" dirty="0" smtClean="0">
                <a:solidFill>
                  <a:srgbClr val="FF0000"/>
                </a:solidFill>
                <a:latin typeface="Carlito"/>
                <a:cs typeface="Carlito"/>
              </a:rPr>
              <a:t>Stimulated </a:t>
            </a:r>
            <a:r>
              <a:rPr sz="4400" b="1" dirty="0" smtClean="0">
                <a:solidFill>
                  <a:srgbClr val="FF0000"/>
                </a:solidFill>
                <a:latin typeface="Carlito"/>
                <a:cs typeface="Carlito"/>
              </a:rPr>
              <a:t>Absorption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540" y="4730394"/>
            <a:ext cx="4226560" cy="16351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81000" indent="-3435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81000" algn="l"/>
                <a:tab pos="381635" algn="l"/>
              </a:tabLst>
            </a:pP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1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=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Ground</a:t>
            </a:r>
            <a:r>
              <a:rPr sz="3200" b="1" spc="-28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25" dirty="0">
                <a:solidFill>
                  <a:srgbClr val="0000CC"/>
                </a:solidFill>
                <a:latin typeface="Carlito"/>
                <a:cs typeface="Carlito"/>
              </a:rPr>
              <a:t>state</a:t>
            </a:r>
            <a:endParaRPr sz="3200">
              <a:latin typeface="Carlito"/>
              <a:cs typeface="Carlito"/>
            </a:endParaRPr>
          </a:p>
          <a:p>
            <a:pPr marL="381000" indent="-34353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1000" algn="l"/>
                <a:tab pos="381635" algn="l"/>
              </a:tabLst>
            </a:pP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2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=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Excited</a:t>
            </a:r>
            <a:r>
              <a:rPr sz="3200" b="1" spc="-28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20" dirty="0">
                <a:solidFill>
                  <a:srgbClr val="0000CC"/>
                </a:solidFill>
                <a:latin typeface="Carlito"/>
                <a:cs typeface="Carlito"/>
              </a:rPr>
              <a:t>State</a:t>
            </a:r>
            <a:endParaRPr sz="3200">
              <a:latin typeface="Carlito"/>
              <a:cs typeface="Carlito"/>
            </a:endParaRPr>
          </a:p>
          <a:p>
            <a:pPr marL="381000" indent="-34353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1000" algn="l"/>
                <a:tab pos="381635" algn="l"/>
              </a:tabLst>
            </a:pPr>
            <a:r>
              <a:rPr sz="3200" b="1" dirty="0">
                <a:solidFill>
                  <a:srgbClr val="FF0000"/>
                </a:solidFill>
                <a:latin typeface="Carlito"/>
                <a:cs typeface="Carlito"/>
              </a:rPr>
              <a:t>E = </a:t>
            </a:r>
            <a:r>
              <a:rPr sz="3200" b="1" spc="-140" dirty="0">
                <a:solidFill>
                  <a:srgbClr val="FF0000"/>
                </a:solidFill>
                <a:latin typeface="Carlito"/>
                <a:cs typeface="Carlito"/>
              </a:rPr>
              <a:t>h</a:t>
            </a:r>
            <a:r>
              <a:rPr sz="3200" b="1" spc="-140" dirty="0">
                <a:solidFill>
                  <a:srgbClr val="FF0000"/>
                </a:solidFill>
                <a:latin typeface="Arial"/>
                <a:cs typeface="Arial"/>
              </a:rPr>
              <a:t>ν </a:t>
            </a:r>
            <a:r>
              <a:rPr sz="3200" b="1" spc="-5" dirty="0">
                <a:solidFill>
                  <a:srgbClr val="FF0000"/>
                </a:solidFill>
                <a:latin typeface="Carlito"/>
                <a:cs typeface="Carlito"/>
              </a:rPr>
              <a:t>(Photon</a:t>
            </a:r>
            <a:r>
              <a:rPr sz="3200" b="1" spc="-9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rlito"/>
                <a:cs typeface="Carlito"/>
              </a:rPr>
              <a:t>Energy)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2233" y="1099288"/>
            <a:ext cx="3473251" cy="3138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263397"/>
            <a:ext cx="746506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2135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584835" algn="l"/>
              </a:tabLst>
            </a:pPr>
            <a:r>
              <a:rPr sz="4400" b="1" spc="-10" dirty="0" smtClean="0">
                <a:solidFill>
                  <a:srgbClr val="FF0000"/>
                </a:solidFill>
                <a:latin typeface="Carlito"/>
                <a:cs typeface="Carlito"/>
              </a:rPr>
              <a:t>Spontaneous</a:t>
            </a:r>
            <a:r>
              <a:rPr lang="en-US" sz="4400" b="1" spc="-10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dirty="0" smtClean="0">
                <a:solidFill>
                  <a:srgbClr val="FF0000"/>
                </a:solidFill>
                <a:latin typeface="Carlito"/>
                <a:cs typeface="Carlito"/>
              </a:rPr>
              <a:t>Emission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940" y="3736655"/>
            <a:ext cx="5128260" cy="2728952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1 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= </a:t>
            </a:r>
            <a:r>
              <a:rPr sz="3200" b="1" spc="-5" dirty="0" err="1" smtClean="0">
                <a:solidFill>
                  <a:srgbClr val="0000CC"/>
                </a:solidFill>
                <a:latin typeface="Carlito"/>
                <a:cs typeface="Carlito"/>
              </a:rPr>
              <a:t>Ground</a:t>
            </a:r>
            <a:r>
              <a:rPr sz="3200" b="1" spc="-20" dirty="0" err="1" smtClean="0">
                <a:solidFill>
                  <a:srgbClr val="0000CC"/>
                </a:solidFill>
                <a:latin typeface="Carlito"/>
                <a:cs typeface="Carlito"/>
              </a:rPr>
              <a:t>State</a:t>
            </a:r>
            <a:endParaRPr sz="3200" dirty="0">
              <a:latin typeface="Carlito"/>
              <a:cs typeface="Carlito"/>
            </a:endParaRPr>
          </a:p>
          <a:p>
            <a:pPr marL="3810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2 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=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Excited</a:t>
            </a:r>
            <a:r>
              <a:rPr sz="3200" b="1" spc="-33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20" dirty="0">
                <a:solidFill>
                  <a:srgbClr val="0000CC"/>
                </a:solidFill>
                <a:latin typeface="Carlito"/>
                <a:cs typeface="Carlito"/>
              </a:rPr>
              <a:t>State</a:t>
            </a:r>
            <a:endParaRPr sz="3200" dirty="0">
              <a:latin typeface="Carlito"/>
              <a:cs typeface="Carlito"/>
            </a:endParaRPr>
          </a:p>
          <a:p>
            <a:pPr marL="342265" marR="1303655" indent="-3422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42265" algn="l"/>
                <a:tab pos="381000" algn="l"/>
              </a:tabLst>
            </a:pP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E =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2 </a:t>
            </a:r>
            <a:r>
              <a:rPr sz="3200" b="1" spc="-185" dirty="0">
                <a:solidFill>
                  <a:srgbClr val="0000CC"/>
                </a:solidFill>
                <a:latin typeface="Arial"/>
                <a:cs typeface="Arial"/>
              </a:rPr>
              <a:t>–</a:t>
            </a:r>
            <a:r>
              <a:rPr sz="3200" b="1" spc="-4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1</a:t>
            </a:r>
            <a:endParaRPr sz="3150" baseline="-21164" dirty="0">
              <a:latin typeface="Carlito"/>
              <a:cs typeface="Carlito"/>
            </a:endParaRPr>
          </a:p>
          <a:p>
            <a:pPr marR="1273175" algn="ctr">
              <a:lnSpc>
                <a:spcPct val="100000"/>
              </a:lnSpc>
              <a:spcBef>
                <a:spcPts val="385"/>
              </a:spcBef>
            </a:pP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=</a:t>
            </a:r>
            <a:r>
              <a:rPr sz="3200" b="1" spc="-9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229" dirty="0">
                <a:solidFill>
                  <a:srgbClr val="0000CC"/>
                </a:solidFill>
                <a:latin typeface="Arial"/>
                <a:cs typeface="Arial"/>
              </a:rPr>
              <a:t>Δ</a:t>
            </a:r>
            <a:r>
              <a:rPr sz="3200" b="1" spc="-229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endParaRPr sz="3200" dirty="0">
              <a:latin typeface="Carlito"/>
              <a:cs typeface="Carlito"/>
            </a:endParaRPr>
          </a:p>
          <a:p>
            <a:pPr marR="1296670" algn="ctr">
              <a:lnSpc>
                <a:spcPct val="100000"/>
              </a:lnSpc>
              <a:spcBef>
                <a:spcPts val="384"/>
              </a:spcBef>
            </a:pP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=</a:t>
            </a:r>
            <a:r>
              <a:rPr sz="3200" b="1" spc="-9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135" dirty="0">
                <a:solidFill>
                  <a:srgbClr val="0000CC"/>
                </a:solidFill>
                <a:latin typeface="Carlito"/>
                <a:cs typeface="Carlito"/>
              </a:rPr>
              <a:t>h</a:t>
            </a:r>
            <a:r>
              <a:rPr sz="3200" b="1" spc="-135" dirty="0">
                <a:solidFill>
                  <a:srgbClr val="0000CC"/>
                </a:solidFill>
                <a:latin typeface="Arial"/>
                <a:cs typeface="Arial"/>
              </a:rPr>
              <a:t>ν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1443227"/>
            <a:ext cx="3352800" cy="229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8" y="34239"/>
            <a:ext cx="655066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10565" indent="-69850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711200" algn="l"/>
              </a:tabLst>
            </a:pPr>
            <a:r>
              <a:rPr sz="4400" b="1" spc="-10" dirty="0" smtClean="0">
                <a:solidFill>
                  <a:srgbClr val="FF0000"/>
                </a:solidFill>
                <a:latin typeface="Carlito"/>
                <a:cs typeface="Carlito"/>
              </a:rPr>
              <a:t>Stimulated</a:t>
            </a:r>
            <a:r>
              <a:rPr lang="en-US" sz="4400" b="1" spc="-10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dirty="0" smtClean="0">
                <a:solidFill>
                  <a:srgbClr val="FF0000"/>
                </a:solidFill>
                <a:latin typeface="Carlito"/>
                <a:cs typeface="Carlito"/>
              </a:rPr>
              <a:t>Emission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57774" y="1764695"/>
            <a:ext cx="4873993" cy="334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" y="0"/>
            <a:ext cx="8989060" cy="6310702"/>
          </a:xfrm>
          <a:prstGeom prst="rect">
            <a:avLst/>
          </a:prstGeom>
        </p:spPr>
        <p:txBody>
          <a:bodyPr vert="horz" wrap="square" lIns="0" tIns="331470" rIns="0" bIns="0" rtlCol="0">
            <a:spAutoFit/>
          </a:bodyPr>
          <a:lstStyle/>
          <a:p>
            <a:pPr marL="675640" indent="-624840">
              <a:lnSpc>
                <a:spcPct val="100000"/>
              </a:lnSpc>
              <a:spcBef>
                <a:spcPts val="2610"/>
              </a:spcBef>
              <a:buFont typeface="Wingdings"/>
              <a:buChar char=""/>
              <a:tabLst>
                <a:tab pos="675640" algn="l"/>
              </a:tabLst>
            </a:pPr>
            <a:r>
              <a:rPr sz="4400" b="1" spc="-10" dirty="0">
                <a:solidFill>
                  <a:srgbClr val="FF0000"/>
                </a:solidFill>
                <a:latin typeface="Carlito"/>
                <a:cs typeface="Carlito"/>
              </a:rPr>
              <a:t>Population</a:t>
            </a:r>
            <a:r>
              <a:rPr sz="4400" b="1" spc="-2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spc="-15" dirty="0">
                <a:solidFill>
                  <a:srgbClr val="FF0000"/>
                </a:solidFill>
                <a:latin typeface="Carlito"/>
                <a:cs typeface="Carlito"/>
              </a:rPr>
              <a:t>Inversion</a:t>
            </a:r>
            <a:endParaRPr sz="4400" dirty="0">
              <a:latin typeface="Carlito"/>
              <a:cs typeface="Carlito"/>
            </a:endParaRPr>
          </a:p>
          <a:p>
            <a:pPr marL="393700" marR="43815" indent="-342900" algn="just">
              <a:lnSpc>
                <a:spcPct val="100000"/>
              </a:lnSpc>
              <a:spcBef>
                <a:spcPts val="1825"/>
              </a:spcBef>
              <a:buFont typeface="Arial"/>
              <a:buChar char="•"/>
              <a:tabLst>
                <a:tab pos="3937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It is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process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increasing </a:t>
            </a:r>
            <a:r>
              <a:rPr sz="3200" b="1" spc="-20" dirty="0">
                <a:solidFill>
                  <a:srgbClr val="0000CC"/>
                </a:solidFill>
                <a:latin typeface="Carlito"/>
                <a:cs typeface="Carlito"/>
              </a:rPr>
              <a:t>exited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electrons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in 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higher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energy</a:t>
            </a:r>
            <a:r>
              <a:rPr sz="3200" b="1" spc="-4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levels.</a:t>
            </a:r>
            <a:endParaRPr sz="3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00CC"/>
              </a:buClr>
              <a:buFont typeface="Arial"/>
              <a:buChar char="•"/>
            </a:pPr>
            <a:endParaRPr sz="2500" dirty="0">
              <a:latin typeface="Carlito"/>
              <a:cs typeface="Carlito"/>
            </a:endParaRPr>
          </a:p>
          <a:p>
            <a:pPr marL="393700" marR="45085" indent="-342900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937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Due </a:t>
            </a:r>
            <a:r>
              <a:rPr sz="32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this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process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production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laser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is 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possible.</a:t>
            </a:r>
            <a:endParaRPr sz="3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00CC"/>
              </a:buClr>
              <a:buFont typeface="Arial"/>
              <a:buChar char="•"/>
            </a:pPr>
            <a:endParaRPr sz="2500" dirty="0">
              <a:latin typeface="Carlito"/>
              <a:cs typeface="Carlito"/>
            </a:endParaRPr>
          </a:p>
          <a:p>
            <a:pPr marL="393700" marR="45720" indent="-342900" algn="just">
              <a:lnSpc>
                <a:spcPct val="100000"/>
              </a:lnSpc>
              <a:buFont typeface="Arial"/>
              <a:buChar char="•"/>
              <a:tabLst>
                <a:tab pos="3937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energy level between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ground </a:t>
            </a:r>
            <a:r>
              <a:rPr sz="3200" b="1" spc="-30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3200" b="1" spc="10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15" baseline="-21164" dirty="0">
                <a:solidFill>
                  <a:srgbClr val="0000CC"/>
                </a:solidFill>
                <a:latin typeface="Carlito"/>
                <a:cs typeface="Carlito"/>
              </a:rPr>
              <a:t>1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(1</a:t>
            </a:r>
            <a:r>
              <a:rPr sz="3150" b="1" spc="-15" baseline="25132" dirty="0">
                <a:solidFill>
                  <a:srgbClr val="0000CC"/>
                </a:solidFill>
                <a:latin typeface="Carlito"/>
                <a:cs typeface="Carlito"/>
              </a:rPr>
              <a:t>st </a:t>
            </a:r>
            <a:r>
              <a:rPr sz="2100" b="1" spc="-1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level)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and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exited </a:t>
            </a:r>
            <a:r>
              <a:rPr sz="3200" b="1" spc="-30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3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(3</a:t>
            </a:r>
            <a:r>
              <a:rPr sz="3150" b="1" baseline="25132" dirty="0">
                <a:solidFill>
                  <a:srgbClr val="0000CC"/>
                </a:solidFill>
                <a:latin typeface="Carlito"/>
                <a:cs typeface="Carlito"/>
              </a:rPr>
              <a:t>rd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level)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known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as 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metastable </a:t>
            </a:r>
            <a:r>
              <a:rPr sz="3200" b="1" spc="-25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315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2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(2</a:t>
            </a:r>
            <a:r>
              <a:rPr sz="3150" b="1" spc="7" baseline="25132" dirty="0">
                <a:solidFill>
                  <a:srgbClr val="0000CC"/>
                </a:solidFill>
                <a:latin typeface="Carlito"/>
                <a:cs typeface="Carlito"/>
              </a:rPr>
              <a:t>nd</a:t>
            </a:r>
            <a:r>
              <a:rPr sz="3150" b="1" spc="359" baseline="25132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level).</a:t>
            </a:r>
            <a:endParaRPr sz="3200" dirty="0">
              <a:latin typeface="Carlito"/>
              <a:cs typeface="Carlito"/>
            </a:endParaRPr>
          </a:p>
          <a:p>
            <a:pPr marL="50800" marR="43180" algn="just">
              <a:lnSpc>
                <a:spcPct val="100000"/>
              </a:lnSpc>
              <a:spcBef>
                <a:spcPts val="2785"/>
              </a:spcBef>
              <a:tabLst>
                <a:tab pos="393700" algn="l"/>
              </a:tabLst>
            </a:pP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39" y="388365"/>
            <a:ext cx="8811260" cy="5873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marR="3048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810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The electrons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remain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only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2800" b="1" spc="10" dirty="0">
                <a:solidFill>
                  <a:srgbClr val="0000CC"/>
                </a:solidFill>
                <a:latin typeface="Carlito"/>
                <a:cs typeface="Carlito"/>
              </a:rPr>
              <a:t>10</a:t>
            </a:r>
            <a:r>
              <a:rPr sz="2800" b="1" spc="15" baseline="25132" dirty="0">
                <a:solidFill>
                  <a:srgbClr val="0000CC"/>
                </a:solidFill>
                <a:latin typeface="Carlito"/>
                <a:cs typeface="Carlito"/>
              </a:rPr>
              <a:t>-8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sec in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exited  </a:t>
            </a:r>
            <a:r>
              <a:rPr sz="2800" b="1" spc="-30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2800" b="1" baseline="-21164" dirty="0">
                <a:solidFill>
                  <a:srgbClr val="0000CC"/>
                </a:solidFill>
                <a:latin typeface="Carlito"/>
                <a:cs typeface="Carlito"/>
              </a:rPr>
              <a:t>3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, so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most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them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jumps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back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 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ground </a:t>
            </a:r>
            <a:r>
              <a:rPr sz="2800" b="1" spc="-30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2800" b="1" spc="5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2800" b="1" spc="7" baseline="-21164" dirty="0">
                <a:solidFill>
                  <a:srgbClr val="0000CC"/>
                </a:solidFill>
                <a:latin typeface="Carlito"/>
                <a:cs typeface="Carlito"/>
              </a:rPr>
              <a:t>1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by emitting photons.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But some </a:t>
            </a:r>
            <a:r>
              <a:rPr sz="2800" b="1" spc="15" dirty="0">
                <a:solidFill>
                  <a:srgbClr val="0000CC"/>
                </a:solidFill>
                <a:latin typeface="Carlito"/>
                <a:cs typeface="Carlito"/>
              </a:rPr>
              <a:t>of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them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jumps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metastable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state</a:t>
            </a:r>
            <a:r>
              <a:rPr sz="2800" b="1" spc="-5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2800" b="1" baseline="-21164" dirty="0">
                <a:solidFill>
                  <a:srgbClr val="0000CC"/>
                </a:solidFill>
                <a:latin typeface="Carlito"/>
                <a:cs typeface="Carlito"/>
              </a:rPr>
              <a:t>2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  <a:p>
            <a:pPr marL="381000" marR="213360" indent="-342900" algn="just">
              <a:lnSpc>
                <a:spcPct val="100000"/>
              </a:lnSpc>
              <a:spcBef>
                <a:spcPts val="2495"/>
              </a:spcBef>
              <a:buFont typeface="Arial"/>
              <a:buChar char="•"/>
              <a:tabLst>
                <a:tab pos="381000" algn="l"/>
              </a:tabLst>
            </a:pP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They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(electron) </a:t>
            </a:r>
            <a:r>
              <a:rPr sz="2800" b="1" spc="-35" dirty="0">
                <a:solidFill>
                  <a:srgbClr val="0000CC"/>
                </a:solidFill>
                <a:latin typeface="Carlito"/>
                <a:cs typeface="Carlito"/>
              </a:rPr>
              <a:t>stay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metastable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more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then </a:t>
            </a:r>
            <a:r>
              <a:rPr sz="2800" b="1" spc="5" dirty="0">
                <a:solidFill>
                  <a:srgbClr val="0000CC"/>
                </a:solidFill>
                <a:latin typeface="Carlito"/>
                <a:cs typeface="Carlito"/>
              </a:rPr>
              <a:t>10</a:t>
            </a:r>
            <a:r>
              <a:rPr sz="2800" b="1" spc="7" baseline="25132" dirty="0">
                <a:solidFill>
                  <a:srgbClr val="0000CC"/>
                </a:solidFill>
                <a:latin typeface="Carlito"/>
                <a:cs typeface="Carlito"/>
              </a:rPr>
              <a:t>-3</a:t>
            </a:r>
            <a:r>
              <a:rPr sz="2800" b="1" spc="-15" baseline="25132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sec.</a:t>
            </a:r>
            <a:endParaRPr sz="2800" dirty="0">
              <a:latin typeface="Carlito"/>
              <a:cs typeface="Carlito"/>
            </a:endParaRPr>
          </a:p>
          <a:p>
            <a:pPr marL="381000" indent="-342900">
              <a:lnSpc>
                <a:spcPct val="100000"/>
              </a:lnSpc>
              <a:spcBef>
                <a:spcPts val="235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So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electron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density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increases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metastable</a:t>
            </a:r>
            <a:r>
              <a:rPr sz="2800" b="1" spc="-6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state.</a:t>
            </a:r>
            <a:endParaRPr sz="2800" dirty="0">
              <a:latin typeface="Carlito"/>
              <a:cs typeface="Carlito"/>
            </a:endParaRPr>
          </a:p>
          <a:p>
            <a:pPr marL="381000" marR="462280" indent="-342900">
              <a:lnSpc>
                <a:spcPct val="100000"/>
              </a:lnSpc>
              <a:spcBef>
                <a:spcPts val="279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Thus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transitions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are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possible it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takes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more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no. of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electrons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together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and </a:t>
            </a:r>
            <a:r>
              <a:rPr sz="2800" b="1" spc="-270" dirty="0">
                <a:solidFill>
                  <a:srgbClr val="0000CC"/>
                </a:solidFill>
                <a:latin typeface="Arial"/>
                <a:cs typeface="Arial"/>
              </a:rPr>
              <a:t>ν </a:t>
            </a:r>
            <a:r>
              <a:rPr sz="2800" b="1" spc="-157" baseline="25132" dirty="0">
                <a:solidFill>
                  <a:srgbClr val="0000CC"/>
                </a:solidFill>
                <a:latin typeface="Arial"/>
                <a:cs typeface="Arial"/>
              </a:rPr>
              <a:t>– </a:t>
            </a:r>
            <a:r>
              <a:rPr sz="2800" b="1" spc="15" baseline="25132" dirty="0">
                <a:solidFill>
                  <a:srgbClr val="0000CC"/>
                </a:solidFill>
                <a:latin typeface="Carlito"/>
                <a:cs typeface="Carlito"/>
              </a:rPr>
              <a:t>(knew) </a:t>
            </a:r>
            <a:r>
              <a:rPr sz="2800" b="1" spc="22" baseline="-21164" dirty="0">
                <a:solidFill>
                  <a:srgbClr val="0000CC"/>
                </a:solidFill>
                <a:latin typeface="Carlito"/>
                <a:cs typeface="Carlito"/>
              </a:rPr>
              <a:t>12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photon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beam is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produced which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constitute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laser</a:t>
            </a:r>
            <a:r>
              <a:rPr sz="2800" b="1" spc="-114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beam.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9060" cy="6313588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637540" indent="-624840">
              <a:lnSpc>
                <a:spcPct val="100000"/>
              </a:lnSpc>
              <a:spcBef>
                <a:spcPts val="1090"/>
              </a:spcBef>
              <a:buFont typeface="Wingdings"/>
              <a:buChar char=""/>
              <a:tabLst>
                <a:tab pos="637540" algn="l"/>
              </a:tabLst>
            </a:pPr>
            <a:r>
              <a:rPr sz="4400" b="1" spc="-5" dirty="0">
                <a:solidFill>
                  <a:srgbClr val="FF0000"/>
                </a:solidFill>
                <a:latin typeface="Carlito"/>
                <a:cs typeface="Carlito"/>
              </a:rPr>
              <a:t>Optical</a:t>
            </a:r>
            <a:r>
              <a:rPr sz="4400"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spc="-5" dirty="0">
                <a:solidFill>
                  <a:srgbClr val="FF0000"/>
                </a:solidFill>
                <a:latin typeface="Carlito"/>
                <a:cs typeface="Carlito"/>
              </a:rPr>
              <a:t>Pumping</a:t>
            </a:r>
            <a:endParaRPr sz="4400" dirty="0">
              <a:latin typeface="Carlito"/>
              <a:cs typeface="Carlito"/>
            </a:endParaRPr>
          </a:p>
          <a:p>
            <a:pPr marL="12700" marR="5715" indent="914400">
              <a:lnSpc>
                <a:spcPts val="3460"/>
              </a:lnSpc>
              <a:spcBef>
                <a:spcPts val="1155"/>
              </a:spcBef>
              <a:tabLst>
                <a:tab pos="2139950" algn="l"/>
                <a:tab pos="2931160" algn="l"/>
                <a:tab pos="3614420" algn="l"/>
                <a:tab pos="4208780" algn="l"/>
                <a:tab pos="6303010" algn="l"/>
                <a:tab pos="7034530" algn="l"/>
                <a:tab pos="8773795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</a:t>
            </a:r>
            <a:r>
              <a:rPr sz="2800" b="1" spc="-35" dirty="0">
                <a:solidFill>
                  <a:srgbClr val="0000CC"/>
                </a:solidFill>
                <a:latin typeface="Carlito"/>
                <a:cs typeface="Carlito"/>
              </a:rPr>
              <a:t>r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e	a</a:t>
            </a:r>
            <a:r>
              <a:rPr sz="2800" b="1" spc="-35" dirty="0">
                <a:solidFill>
                  <a:srgbClr val="0000CC"/>
                </a:solidFill>
                <a:latin typeface="Carlito"/>
                <a:cs typeface="Carlito"/>
              </a:rPr>
              <a:t>r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e	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n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	</a:t>
            </a:r>
            <a:r>
              <a:rPr sz="2800" b="1" spc="5" dirty="0">
                <a:solidFill>
                  <a:srgbClr val="0000CC"/>
                </a:solidFill>
                <a:latin typeface="Carlito"/>
                <a:cs typeface="Carlito"/>
              </a:rPr>
              <a:t>o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f	</a:t>
            </a:r>
            <a:r>
              <a:rPr sz="2800" b="1" spc="-35" dirty="0">
                <a:solidFill>
                  <a:srgbClr val="0000CC"/>
                </a:solidFill>
                <a:latin typeface="Carlito"/>
                <a:cs typeface="Carlito"/>
              </a:rPr>
              <a:t>t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echn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i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q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ues	</a:t>
            </a:r>
            <a:r>
              <a:rPr sz="2800" b="1" spc="-55" dirty="0">
                <a:solidFill>
                  <a:srgbClr val="0000CC"/>
                </a:solidFill>
                <a:latin typeface="Carlito"/>
                <a:cs typeface="Carlito"/>
              </a:rPr>
              <a:t>f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or	pu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m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pi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n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g	a 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collection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atoms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an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inverted</a:t>
            </a:r>
            <a:r>
              <a:rPr sz="2800" b="1" spc="-4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state.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Optical</a:t>
            </a:r>
            <a:r>
              <a:rPr sz="2800" b="1" spc="-4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pumping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Electrical</a:t>
            </a:r>
            <a:r>
              <a:rPr sz="2800" b="1" spc="-3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discharge</a:t>
            </a: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Direct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 conversion</a:t>
            </a:r>
            <a:endParaRPr sz="2800" dirty="0">
              <a:latin typeface="Carlito"/>
              <a:cs typeface="Carlito"/>
            </a:endParaRPr>
          </a:p>
          <a:p>
            <a:pPr marL="12700" marR="5080" indent="914400" algn="just">
              <a:lnSpc>
                <a:spcPct val="90000"/>
              </a:lnSpc>
              <a:spcBef>
                <a:spcPts val="770"/>
              </a:spcBef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When photon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blue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green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light incident </a:t>
            </a:r>
            <a:r>
              <a:rPr sz="2800" b="1" spc="5" dirty="0">
                <a:solidFill>
                  <a:srgbClr val="0000CC"/>
                </a:solidFill>
                <a:latin typeface="Carlito"/>
                <a:cs typeface="Carlito"/>
              </a:rPr>
              <a:t>on 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Ruby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crystal,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electrons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from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ground </a:t>
            </a:r>
            <a:r>
              <a:rPr sz="2800" b="1" spc="-30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absorbs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and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exited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and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jumps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higher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energy </a:t>
            </a:r>
            <a:r>
              <a:rPr sz="2800" b="1" spc="-30" dirty="0">
                <a:solidFill>
                  <a:srgbClr val="0000CC"/>
                </a:solidFill>
                <a:latin typeface="Carlito"/>
                <a:cs typeface="Carlito"/>
              </a:rPr>
              <a:t>state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levels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and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comes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back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to metastable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state.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They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increase  population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electrons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metastable</a:t>
            </a:r>
            <a:r>
              <a:rPr sz="2800" b="1" spc="-9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state.</a:t>
            </a:r>
            <a:endParaRPr sz="2800" dirty="0">
              <a:latin typeface="Carlito"/>
              <a:cs typeface="Carlito"/>
            </a:endParaRPr>
          </a:p>
          <a:p>
            <a:pPr marL="12700" marR="5715" indent="918844" algn="just">
              <a:lnSpc>
                <a:spcPts val="3460"/>
              </a:lnSpc>
              <a:spcBef>
                <a:spcPts val="815"/>
              </a:spcBef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This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process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called </a:t>
            </a:r>
            <a:r>
              <a:rPr sz="2800" b="1" spc="-5" dirty="0">
                <a:solidFill>
                  <a:srgbClr val="FF0000"/>
                </a:solidFill>
                <a:latin typeface="Carlito"/>
                <a:cs typeface="Carlito"/>
              </a:rPr>
              <a:t>optical pumping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which </a:t>
            </a:r>
            <a:r>
              <a:rPr sz="2800" b="1" spc="5" dirty="0">
                <a:solidFill>
                  <a:srgbClr val="0000CC"/>
                </a:solidFill>
                <a:latin typeface="Carlito"/>
                <a:cs typeface="Carlito"/>
              </a:rPr>
              <a:t>is 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done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by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flash</a:t>
            </a:r>
            <a:r>
              <a:rPr sz="2800" b="1" spc="-5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tube.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239" y="263397"/>
            <a:ext cx="7795895" cy="54066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0240" indent="-62484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650240" algn="l"/>
                <a:tab pos="2839720" algn="l"/>
              </a:tabLst>
            </a:pPr>
            <a:r>
              <a:rPr sz="4400" b="1" spc="-25" dirty="0">
                <a:solidFill>
                  <a:srgbClr val="FF0000"/>
                </a:solidFill>
                <a:latin typeface="Carlito"/>
                <a:cs typeface="Carlito"/>
              </a:rPr>
              <a:t>Types</a:t>
            </a:r>
            <a:r>
              <a:rPr sz="4400" b="1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dirty="0" smtClean="0">
                <a:solidFill>
                  <a:srgbClr val="FF0000"/>
                </a:solidFill>
                <a:latin typeface="Carlito"/>
                <a:cs typeface="Carlito"/>
              </a:rPr>
              <a:t>of</a:t>
            </a:r>
            <a:r>
              <a:rPr lang="en-US" sz="4400" b="1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dirty="0" smtClean="0">
                <a:solidFill>
                  <a:srgbClr val="FF0000"/>
                </a:solidFill>
                <a:latin typeface="Carlito"/>
                <a:cs typeface="Carlito"/>
              </a:rPr>
              <a:t>LASER</a:t>
            </a:r>
            <a:endParaRPr sz="4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0000"/>
              </a:buClr>
              <a:buFont typeface="Wingdings"/>
              <a:buChar char=""/>
            </a:pPr>
            <a:endParaRPr sz="6200" dirty="0">
              <a:latin typeface="Carlito"/>
              <a:cs typeface="Carlito"/>
            </a:endParaRPr>
          </a:p>
          <a:p>
            <a:pPr marL="749300">
              <a:lnSpc>
                <a:spcPct val="100000"/>
              </a:lnSpc>
            </a:pPr>
            <a:r>
              <a:rPr sz="3600" b="1" spc="-10" dirty="0">
                <a:solidFill>
                  <a:srgbClr val="008000"/>
                </a:solidFill>
                <a:latin typeface="Carlito"/>
                <a:cs typeface="Carlito"/>
              </a:rPr>
              <a:t>There </a:t>
            </a:r>
            <a:r>
              <a:rPr sz="3600" b="1" spc="-15" dirty="0">
                <a:solidFill>
                  <a:srgbClr val="008000"/>
                </a:solidFill>
                <a:latin typeface="Carlito"/>
                <a:cs typeface="Carlito"/>
              </a:rPr>
              <a:t>are </a:t>
            </a:r>
            <a:r>
              <a:rPr sz="3600" b="1" spc="-10" dirty="0">
                <a:solidFill>
                  <a:srgbClr val="008000"/>
                </a:solidFill>
                <a:latin typeface="Carlito"/>
                <a:cs typeface="Carlito"/>
              </a:rPr>
              <a:t>three </a:t>
            </a:r>
            <a:r>
              <a:rPr sz="3600" b="1" spc="-5" dirty="0">
                <a:solidFill>
                  <a:srgbClr val="008000"/>
                </a:solidFill>
                <a:latin typeface="Carlito"/>
                <a:cs typeface="Carlito"/>
              </a:rPr>
              <a:t>types </a:t>
            </a:r>
            <a:r>
              <a:rPr sz="3600" b="1" dirty="0">
                <a:solidFill>
                  <a:srgbClr val="008000"/>
                </a:solidFill>
                <a:latin typeface="Carlito"/>
                <a:cs typeface="Carlito"/>
              </a:rPr>
              <a:t>of</a:t>
            </a:r>
            <a:r>
              <a:rPr sz="3600" b="1" spc="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3600" b="1" spc="-10" dirty="0" smtClean="0">
                <a:solidFill>
                  <a:srgbClr val="008000"/>
                </a:solidFill>
                <a:latin typeface="Carlito"/>
                <a:cs typeface="Carlito"/>
              </a:rPr>
              <a:t>lasers</a:t>
            </a:r>
            <a:endParaRPr lang="en-US" sz="3600" b="1" spc="-10" dirty="0" smtClean="0">
              <a:solidFill>
                <a:srgbClr val="008000"/>
              </a:solidFill>
              <a:latin typeface="Carlito"/>
              <a:cs typeface="Carlito"/>
            </a:endParaRPr>
          </a:p>
          <a:p>
            <a:pPr marL="749300">
              <a:lnSpc>
                <a:spcPct val="100000"/>
              </a:lnSpc>
            </a:pPr>
            <a:endParaRPr lang="en-US" sz="3600" b="1" spc="-10" dirty="0">
              <a:solidFill>
                <a:srgbClr val="008000"/>
              </a:solidFill>
              <a:latin typeface="Carlito"/>
              <a:cs typeface="Carlito"/>
            </a:endParaRPr>
          </a:p>
          <a:p>
            <a:pPr marL="749300">
              <a:lnSpc>
                <a:spcPct val="100000"/>
              </a:lnSpc>
            </a:pPr>
            <a:endParaRPr sz="4950" dirty="0">
              <a:latin typeface="Carlito"/>
              <a:cs typeface="Carlito"/>
            </a:endParaRPr>
          </a:p>
          <a:p>
            <a:pPr marL="921385" lvl="1" indent="-515620">
              <a:lnSpc>
                <a:spcPct val="100000"/>
              </a:lnSpc>
              <a:buAutoNum type="arabicPeriod"/>
              <a:tabLst>
                <a:tab pos="921385" algn="l"/>
                <a:tab pos="922019" algn="l"/>
              </a:tabLst>
            </a:pPr>
            <a:r>
              <a:rPr sz="3600" b="1" dirty="0">
                <a:solidFill>
                  <a:srgbClr val="008000"/>
                </a:solidFill>
                <a:latin typeface="Carlito"/>
                <a:cs typeface="Carlito"/>
              </a:rPr>
              <a:t>Solid Laser </a:t>
            </a:r>
            <a:r>
              <a:rPr sz="3600" b="1" spc="-10" dirty="0">
                <a:solidFill>
                  <a:srgbClr val="008000"/>
                </a:solidFill>
                <a:latin typeface="Carlito"/>
                <a:cs typeface="Carlito"/>
              </a:rPr>
              <a:t>(Ruby</a:t>
            </a:r>
            <a:r>
              <a:rPr sz="3600" b="1" spc="-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3600" b="1" dirty="0">
                <a:solidFill>
                  <a:srgbClr val="008000"/>
                </a:solidFill>
                <a:latin typeface="Carlito"/>
                <a:cs typeface="Carlito"/>
              </a:rPr>
              <a:t>Laser)</a:t>
            </a:r>
            <a:endParaRPr sz="3600" dirty="0">
              <a:latin typeface="Carlito"/>
              <a:cs typeface="Carlito"/>
            </a:endParaRPr>
          </a:p>
          <a:p>
            <a:pPr marL="921385" lvl="1" indent="-515620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921385" algn="l"/>
                <a:tab pos="922019" algn="l"/>
              </a:tabLst>
            </a:pPr>
            <a:r>
              <a:rPr lang="en-US" sz="3600" b="1" spc="10" dirty="0" smtClean="0">
                <a:solidFill>
                  <a:srgbClr val="008000"/>
                </a:solidFill>
                <a:latin typeface="Carlito"/>
                <a:cs typeface="Carlito"/>
              </a:rPr>
              <a:t>Gas</a:t>
            </a:r>
            <a:r>
              <a:rPr sz="3600" b="1" spc="10" dirty="0" smtClean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3600" b="1" dirty="0">
                <a:solidFill>
                  <a:srgbClr val="008000"/>
                </a:solidFill>
                <a:latin typeface="Carlito"/>
                <a:cs typeface="Carlito"/>
              </a:rPr>
              <a:t>Laser</a:t>
            </a:r>
            <a:endParaRPr sz="3600" dirty="0">
              <a:latin typeface="Carlito"/>
              <a:cs typeface="Carlito"/>
            </a:endParaRPr>
          </a:p>
          <a:p>
            <a:pPr marL="921385" lvl="1" indent="-515620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921385" algn="l"/>
                <a:tab pos="922019" algn="l"/>
              </a:tabLst>
            </a:pPr>
            <a:r>
              <a:rPr lang="en-US" sz="3600" b="1" dirty="0" smtClean="0">
                <a:solidFill>
                  <a:srgbClr val="008000"/>
                </a:solidFill>
                <a:latin typeface="Carlito"/>
                <a:cs typeface="Carlito"/>
              </a:rPr>
              <a:t>Semiconductor </a:t>
            </a:r>
            <a:r>
              <a:rPr sz="3600" b="1" dirty="0" smtClean="0">
                <a:solidFill>
                  <a:srgbClr val="008000"/>
                </a:solidFill>
                <a:latin typeface="Carlito"/>
                <a:cs typeface="Carlito"/>
              </a:rPr>
              <a:t>Laser</a:t>
            </a:r>
            <a:endParaRPr sz="36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13495" cy="6064994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713740" indent="-625475">
              <a:lnSpc>
                <a:spcPct val="100000"/>
              </a:lnSpc>
              <a:spcBef>
                <a:spcPts val="1090"/>
              </a:spcBef>
              <a:buFont typeface="Wingdings"/>
              <a:buChar char=""/>
              <a:tabLst>
                <a:tab pos="713740" algn="l"/>
              </a:tabLst>
            </a:pPr>
            <a:r>
              <a:rPr sz="4400" b="1" spc="-5" dirty="0">
                <a:solidFill>
                  <a:srgbClr val="FF0000"/>
                </a:solidFill>
                <a:latin typeface="Carlito"/>
                <a:cs typeface="Carlito"/>
              </a:rPr>
              <a:t>Semiconductor Laser (Diode</a:t>
            </a:r>
            <a:r>
              <a:rPr sz="4400" b="1" spc="-7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dirty="0">
                <a:solidFill>
                  <a:srgbClr val="FF0000"/>
                </a:solidFill>
                <a:latin typeface="Carlito"/>
                <a:cs typeface="Carlito"/>
              </a:rPr>
              <a:t>Laser)</a:t>
            </a:r>
            <a:endParaRPr sz="4400" dirty="0">
              <a:latin typeface="Carlito"/>
              <a:cs typeface="Carlito"/>
            </a:endParaRPr>
          </a:p>
          <a:p>
            <a:pPr marL="355600" marR="6350" indent="-342900" algn="just">
              <a:lnSpc>
                <a:spcPts val="346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semiconductor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laser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laser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in which a 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semiconductor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serves as a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photon</a:t>
            </a:r>
            <a:r>
              <a:rPr sz="2400" b="1" spc="-7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source.</a:t>
            </a:r>
            <a:endParaRPr sz="2400" dirty="0">
              <a:latin typeface="Carlito"/>
              <a:cs typeface="Carlito"/>
            </a:endParaRPr>
          </a:p>
          <a:p>
            <a:pPr marL="355600" marR="6985" indent="-342900" algn="just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The </a:t>
            </a:r>
            <a:r>
              <a:rPr sz="2400" b="1" spc="-15" dirty="0">
                <a:solidFill>
                  <a:srgbClr val="008000"/>
                </a:solidFill>
                <a:latin typeface="Carlito"/>
                <a:cs typeface="Carlito"/>
              </a:rPr>
              <a:t>most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common semiconductor </a:t>
            </a:r>
            <a:r>
              <a:rPr sz="2400" b="1" spc="-15" dirty="0">
                <a:solidFill>
                  <a:srgbClr val="008000"/>
                </a:solidFill>
                <a:latin typeface="Carlito"/>
                <a:cs typeface="Carlito"/>
              </a:rPr>
              <a:t>material </a:t>
            </a: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that  </a:t>
            </a:r>
            <a:r>
              <a:rPr sz="2400" b="1" dirty="0">
                <a:solidFill>
                  <a:srgbClr val="008000"/>
                </a:solidFill>
                <a:latin typeface="Carlito"/>
                <a:cs typeface="Carlito"/>
              </a:rPr>
              <a:t>has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been </a:t>
            </a:r>
            <a:r>
              <a:rPr sz="2400" b="1" dirty="0">
                <a:solidFill>
                  <a:srgbClr val="008000"/>
                </a:solidFill>
                <a:latin typeface="Carlito"/>
                <a:cs typeface="Carlito"/>
              </a:rPr>
              <a:t>used in </a:t>
            </a: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lasers </a:t>
            </a:r>
            <a:r>
              <a:rPr sz="2400" b="1" dirty="0">
                <a:solidFill>
                  <a:srgbClr val="008000"/>
                </a:solidFill>
                <a:latin typeface="Carlito"/>
                <a:cs typeface="Carlito"/>
              </a:rPr>
              <a:t>is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gallium</a:t>
            </a:r>
            <a:r>
              <a:rPr sz="2400" b="1" spc="-11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arsenide.</a:t>
            </a:r>
            <a:endParaRPr sz="2400" dirty="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15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spc="-275" dirty="0">
                <a:solidFill>
                  <a:srgbClr val="0000CC"/>
                </a:solidFill>
                <a:latin typeface="Arial"/>
                <a:cs typeface="Arial"/>
              </a:rPr>
              <a:t>Einstein’s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Photoelectric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theory </a:t>
            </a:r>
            <a:r>
              <a:rPr sz="2400" b="1" spc="-25" dirty="0">
                <a:solidFill>
                  <a:srgbClr val="0000CC"/>
                </a:solidFill>
                <a:latin typeface="Carlito"/>
                <a:cs typeface="Carlito"/>
              </a:rPr>
              <a:t>states </a:t>
            </a:r>
            <a:r>
              <a:rPr sz="2400" b="1" spc="-15" dirty="0">
                <a:solidFill>
                  <a:srgbClr val="0000CC"/>
                </a:solidFill>
                <a:latin typeface="Carlito"/>
                <a:cs typeface="Carlito"/>
              </a:rPr>
              <a:t>that</a:t>
            </a:r>
            <a:r>
              <a:rPr sz="2400" b="1" spc="69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light 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should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be </a:t>
            </a:r>
            <a:r>
              <a:rPr sz="2400" b="1" spc="-15" dirty="0">
                <a:solidFill>
                  <a:srgbClr val="0000CC"/>
                </a:solidFill>
                <a:latin typeface="Carlito"/>
                <a:cs typeface="Carlito"/>
              </a:rPr>
              <a:t>understood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as </a:t>
            </a:r>
            <a:r>
              <a:rPr sz="2400" b="1" spc="-15" dirty="0">
                <a:solidFill>
                  <a:srgbClr val="0000CC"/>
                </a:solidFill>
                <a:latin typeface="Carlito"/>
                <a:cs typeface="Carlito"/>
              </a:rPr>
              <a:t>discrete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lumps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energy 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(photons)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and it </a:t>
            </a:r>
            <a:r>
              <a:rPr sz="2400" b="1" spc="-25" dirty="0">
                <a:solidFill>
                  <a:srgbClr val="0000CC"/>
                </a:solidFill>
                <a:latin typeface="Carlito"/>
                <a:cs typeface="Carlito"/>
              </a:rPr>
              <a:t>takes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only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400" b="1" spc="-5" dirty="0">
                <a:solidFill>
                  <a:srgbClr val="0000CC"/>
                </a:solidFill>
                <a:latin typeface="Carlito"/>
                <a:cs typeface="Carlito"/>
              </a:rPr>
              <a:t>single photon with  high enough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energy </a:t>
            </a:r>
            <a:r>
              <a:rPr sz="24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knock an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electron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loose 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from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400" b="1" spc="-15" dirty="0">
                <a:solidFill>
                  <a:srgbClr val="0000CC"/>
                </a:solidFill>
                <a:latin typeface="Carlito"/>
                <a:cs typeface="Carlito"/>
              </a:rPr>
              <a:t>atom </a:t>
            </a:r>
            <a:r>
              <a:rPr sz="2400" b="1" dirty="0">
                <a:solidFill>
                  <a:srgbClr val="0000CC"/>
                </a:solidFill>
                <a:latin typeface="Carlito"/>
                <a:cs typeface="Carlito"/>
              </a:rPr>
              <a:t>it's bound</a:t>
            </a:r>
            <a:r>
              <a:rPr sz="2400" b="1" spc="-5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Carlito"/>
                <a:cs typeface="Carlito"/>
              </a:rPr>
              <a:t>to.</a:t>
            </a:r>
            <a:endParaRPr sz="2400" dirty="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Stimulated, </a:t>
            </a:r>
            <a:r>
              <a:rPr sz="2400" b="1" spc="-20" dirty="0">
                <a:solidFill>
                  <a:srgbClr val="008000"/>
                </a:solidFill>
                <a:latin typeface="Carlito"/>
                <a:cs typeface="Carlito"/>
              </a:rPr>
              <a:t>organized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photon emission occurs  when two electrons </a:t>
            </a:r>
            <a:r>
              <a:rPr sz="2400" b="1" dirty="0">
                <a:solidFill>
                  <a:srgbClr val="008000"/>
                </a:solidFill>
                <a:latin typeface="Carlito"/>
                <a:cs typeface="Carlito"/>
              </a:rPr>
              <a:t>with the same </a:t>
            </a: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energy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and  phase </a:t>
            </a: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meet.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The two </a:t>
            </a: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photons </a:t>
            </a:r>
            <a:r>
              <a:rPr sz="2400" b="1" spc="-20" dirty="0">
                <a:solidFill>
                  <a:srgbClr val="008000"/>
                </a:solidFill>
                <a:latin typeface="Carlito"/>
                <a:cs typeface="Carlito"/>
              </a:rPr>
              <a:t>leave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with </a:t>
            </a:r>
            <a:r>
              <a:rPr sz="2400" b="1" dirty="0">
                <a:solidFill>
                  <a:srgbClr val="008000"/>
                </a:solidFill>
                <a:latin typeface="Carlito"/>
                <a:cs typeface="Carlito"/>
              </a:rPr>
              <a:t>the  same </a:t>
            </a:r>
            <a:r>
              <a:rPr sz="2400" b="1" spc="-10" dirty="0">
                <a:solidFill>
                  <a:srgbClr val="008000"/>
                </a:solidFill>
                <a:latin typeface="Carlito"/>
                <a:cs typeface="Carlito"/>
              </a:rPr>
              <a:t>frequency </a:t>
            </a:r>
            <a:r>
              <a:rPr sz="2400" b="1" dirty="0">
                <a:solidFill>
                  <a:srgbClr val="008000"/>
                </a:solidFill>
                <a:latin typeface="Carlito"/>
                <a:cs typeface="Carlito"/>
              </a:rPr>
              <a:t>and</a:t>
            </a:r>
            <a:r>
              <a:rPr sz="2400" b="1" spc="-4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srgbClr val="008000"/>
                </a:solidFill>
                <a:latin typeface="Carlito"/>
                <a:cs typeface="Carlito"/>
              </a:rPr>
              <a:t>direction.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49097"/>
            <a:ext cx="8989060" cy="646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 algn="just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584200" algn="l"/>
              </a:tabLst>
            </a:pPr>
            <a:r>
              <a:rPr sz="4400" b="1" dirty="0">
                <a:solidFill>
                  <a:srgbClr val="FF0000"/>
                </a:solidFill>
                <a:latin typeface="Carlito"/>
                <a:cs typeface="Carlito"/>
              </a:rPr>
              <a:t>P type</a:t>
            </a:r>
            <a:r>
              <a:rPr sz="4400"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spc="-10" dirty="0">
                <a:solidFill>
                  <a:srgbClr val="FF0000"/>
                </a:solidFill>
                <a:latin typeface="Carlito"/>
                <a:cs typeface="Carlito"/>
              </a:rPr>
              <a:t>Semiconductors</a:t>
            </a:r>
            <a:endParaRPr sz="440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3804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compound </a:t>
            </a: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GaAs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, each </a:t>
            </a:r>
            <a:r>
              <a:rPr sz="3200" b="1" spc="-10" dirty="0">
                <a:solidFill>
                  <a:srgbClr val="CC0099"/>
                </a:solidFill>
                <a:latin typeface="Carlito"/>
                <a:cs typeface="Carlito"/>
              </a:rPr>
              <a:t>Ga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atom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has three  electrons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in its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outermost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shell of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electrons and 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each </a:t>
            </a:r>
            <a:r>
              <a:rPr sz="3200" b="1" dirty="0">
                <a:solidFill>
                  <a:srgbClr val="CC0099"/>
                </a:solidFill>
                <a:latin typeface="Carlito"/>
                <a:cs typeface="Carlito"/>
              </a:rPr>
              <a:t>As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atom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has</a:t>
            </a:r>
            <a:r>
              <a:rPr sz="3200" b="1" spc="-4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five.</a:t>
            </a:r>
            <a:endParaRPr sz="3200">
              <a:latin typeface="Carlito"/>
              <a:cs typeface="Carlito"/>
            </a:endParaRPr>
          </a:p>
          <a:p>
            <a:pPr marL="355600" marR="5715" indent="-342900" algn="just">
              <a:lnSpc>
                <a:spcPct val="90000"/>
              </a:lnSpc>
              <a:spcBef>
                <a:spcPts val="209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When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trace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an impurity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element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with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two  outer electrons,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such as </a:t>
            </a:r>
            <a:r>
              <a:rPr sz="3200" b="1" dirty="0">
                <a:solidFill>
                  <a:srgbClr val="CC0099"/>
                </a:solidFill>
                <a:latin typeface="Carlito"/>
                <a:cs typeface="Carlito"/>
              </a:rPr>
              <a:t>Zn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(</a:t>
            </a: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zinc)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,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added </a:t>
            </a:r>
            <a:r>
              <a:rPr sz="32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the 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crystal.</a:t>
            </a:r>
            <a:endParaRPr sz="320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result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is the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shortage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of one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electron </a:t>
            </a:r>
            <a:r>
              <a:rPr sz="3200" b="1" spc="-15" dirty="0">
                <a:solidFill>
                  <a:srgbClr val="0000CC"/>
                </a:solidFill>
                <a:latin typeface="Carlito"/>
                <a:cs typeface="Carlito"/>
              </a:rPr>
              <a:t>from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one  of the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pairs, causing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an imbalance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which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there </a:t>
            </a:r>
            <a:r>
              <a:rPr sz="3200" b="1" spc="5" dirty="0">
                <a:solidFill>
                  <a:srgbClr val="0000CC"/>
                </a:solidFill>
                <a:latin typeface="Carlito"/>
                <a:cs typeface="Carlito"/>
              </a:rPr>
              <a:t>is 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3200" b="1" spc="-200" dirty="0">
                <a:solidFill>
                  <a:srgbClr val="0000CC"/>
                </a:solidFill>
                <a:latin typeface="Arial"/>
                <a:cs typeface="Arial"/>
              </a:rPr>
              <a:t>“hole” </a:t>
            </a:r>
            <a:r>
              <a:rPr sz="3200" b="1" spc="-20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an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electron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but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there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no electron 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available.</a:t>
            </a:r>
            <a:endParaRPr sz="3200">
              <a:latin typeface="Carlito"/>
              <a:cs typeface="Carlito"/>
            </a:endParaRPr>
          </a:p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5" dirty="0">
                <a:solidFill>
                  <a:srgbClr val="0000CC"/>
                </a:solidFill>
                <a:latin typeface="Carlito"/>
                <a:cs typeface="Carlito"/>
              </a:rPr>
              <a:t>This </a:t>
            </a:r>
            <a:r>
              <a:rPr sz="3200" b="1" spc="-10" dirty="0">
                <a:solidFill>
                  <a:srgbClr val="0000CC"/>
                </a:solidFill>
                <a:latin typeface="Carlito"/>
                <a:cs typeface="Carlito"/>
              </a:rPr>
              <a:t>forms </a:t>
            </a:r>
            <a:r>
              <a:rPr sz="3200" b="1" dirty="0">
                <a:solidFill>
                  <a:srgbClr val="0000CC"/>
                </a:solidFill>
                <a:latin typeface="Carlito"/>
                <a:cs typeface="Carlito"/>
              </a:rPr>
              <a:t>a p-type</a:t>
            </a:r>
            <a:r>
              <a:rPr sz="3200" b="1" spc="-4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3200" b="1" spc="-25" dirty="0">
                <a:solidFill>
                  <a:srgbClr val="0000CC"/>
                </a:solidFill>
                <a:latin typeface="Carlito"/>
                <a:cs typeface="Carlito"/>
              </a:rPr>
              <a:t>semiconductor.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85785"/>
            <a:ext cx="8760460" cy="5799023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200"/>
              </a:spcBef>
              <a:buFont typeface="Wingdings"/>
              <a:buChar char=""/>
              <a:tabLst>
                <a:tab pos="584200" algn="l"/>
              </a:tabLst>
            </a:pPr>
            <a:r>
              <a:rPr sz="4400" b="1" dirty="0">
                <a:solidFill>
                  <a:srgbClr val="FF0000"/>
                </a:solidFill>
                <a:latin typeface="Carlito"/>
                <a:cs typeface="Carlito"/>
              </a:rPr>
              <a:t>N type</a:t>
            </a:r>
            <a:r>
              <a:rPr sz="4400" b="1" spc="-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spc="-10" dirty="0">
                <a:solidFill>
                  <a:srgbClr val="FF0000"/>
                </a:solidFill>
                <a:latin typeface="Carlito"/>
                <a:cs typeface="Carlito"/>
              </a:rPr>
              <a:t>Semiconductors</a:t>
            </a:r>
            <a:endParaRPr sz="4400" dirty="0">
              <a:latin typeface="Carlito"/>
              <a:cs typeface="Carlito"/>
            </a:endParaRPr>
          </a:p>
          <a:p>
            <a:pPr marL="431800" marR="5080" lvl="1" indent="-342900" algn="just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318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When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trace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an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impurity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element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with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six 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outer electrons,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such as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Se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(selenium)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,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is added 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crystal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of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GaAs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,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it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provides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on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additional 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electron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which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is not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needed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bonding.</a:t>
            </a:r>
            <a:endParaRPr sz="2800" dirty="0">
              <a:latin typeface="Carlito"/>
              <a:cs typeface="Carlito"/>
            </a:endParaRPr>
          </a:p>
          <a:p>
            <a:pPr marL="431800" marR="5715" lvl="1" indent="-342900" algn="just">
              <a:lnSpc>
                <a:spcPct val="100000"/>
              </a:lnSpc>
              <a:spcBef>
                <a:spcPts val="2790"/>
              </a:spcBef>
              <a:buFont typeface="Arial"/>
              <a:buChar char="•"/>
              <a:tabLst>
                <a:tab pos="4318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This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electron can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be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free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move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through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the 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crystal.</a:t>
            </a:r>
            <a:endParaRPr sz="2800" dirty="0">
              <a:latin typeface="Carlito"/>
              <a:cs typeface="Carlito"/>
            </a:endParaRPr>
          </a:p>
          <a:p>
            <a:pPr marL="431800" marR="7620" lvl="1" indent="-342900" algn="just">
              <a:lnSpc>
                <a:spcPct val="100000"/>
              </a:lnSpc>
              <a:spcBef>
                <a:spcPts val="2350"/>
              </a:spcBef>
              <a:buFont typeface="Arial"/>
              <a:buChar char="•"/>
              <a:tabLst>
                <a:tab pos="4318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Thus, it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provides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mechanism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for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electrical 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conductivity.</a:t>
            </a:r>
            <a:endParaRPr sz="2800" dirty="0">
              <a:latin typeface="Carlito"/>
              <a:cs typeface="Carlito"/>
            </a:endParaRPr>
          </a:p>
          <a:p>
            <a:pPr marL="431800" lvl="1" indent="-342900">
              <a:lnSpc>
                <a:spcPct val="100000"/>
              </a:lnSpc>
              <a:spcBef>
                <a:spcPts val="250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This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type is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called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an n-type</a:t>
            </a:r>
            <a:r>
              <a:rPr sz="2800" b="1" spc="-95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semiconductor.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438525"/>
            <a:ext cx="8987790" cy="345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Under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forward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bias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(the p-type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side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made  positive)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the majority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carriers, electrons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the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n-  side,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holes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the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p-side,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are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injected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across the  depletion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region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both directions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to </a:t>
            </a:r>
            <a:r>
              <a:rPr sz="2800" b="1" spc="-20" dirty="0">
                <a:solidFill>
                  <a:srgbClr val="0000CC"/>
                </a:solidFill>
                <a:latin typeface="Carlito"/>
                <a:cs typeface="Carlito"/>
              </a:rPr>
              <a:t>create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a 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population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inversion </a:t>
            </a:r>
            <a:r>
              <a:rPr sz="2800" b="1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a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narrow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active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region.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The  light produced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by radioactive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recombination across  the band </a:t>
            </a:r>
            <a:r>
              <a:rPr sz="2800" b="1" spc="-25" dirty="0">
                <a:solidFill>
                  <a:srgbClr val="0000CC"/>
                </a:solidFill>
                <a:latin typeface="Carlito"/>
                <a:cs typeface="Carlito"/>
              </a:rPr>
              <a:t>gap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is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confined </a:t>
            </a:r>
            <a:r>
              <a:rPr sz="2800" b="1" spc="-5" dirty="0">
                <a:solidFill>
                  <a:srgbClr val="0000CC"/>
                </a:solidFill>
                <a:latin typeface="Carlito"/>
                <a:cs typeface="Carlito"/>
              </a:rPr>
              <a:t>in </a:t>
            </a:r>
            <a:r>
              <a:rPr sz="2800" b="1" spc="-10" dirty="0">
                <a:solidFill>
                  <a:srgbClr val="0000CC"/>
                </a:solidFill>
                <a:latin typeface="Carlito"/>
                <a:cs typeface="Carlito"/>
              </a:rPr>
              <a:t>this active</a:t>
            </a:r>
            <a:r>
              <a:rPr sz="2800" b="1" spc="140" dirty="0">
                <a:solidFill>
                  <a:srgbClr val="0000CC"/>
                </a:solidFill>
                <a:latin typeface="Carlito"/>
                <a:cs typeface="Carlito"/>
              </a:rPr>
              <a:t> </a:t>
            </a:r>
            <a:r>
              <a:rPr sz="2800" b="1" spc="-15" dirty="0">
                <a:solidFill>
                  <a:srgbClr val="0000CC"/>
                </a:solidFill>
                <a:latin typeface="Carlito"/>
                <a:cs typeface="Carlito"/>
              </a:rPr>
              <a:t>region.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8988" y="0"/>
            <a:ext cx="5029200" cy="3297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0"/>
            <a:ext cx="8836660" cy="3400290"/>
          </a:xfrm>
          <a:prstGeom prst="rect">
            <a:avLst/>
          </a:prstGeom>
        </p:spPr>
        <p:txBody>
          <a:bodyPr vert="horz" wrap="square" lIns="0" tIns="294005" rIns="0" bIns="0" rtlCol="0">
            <a:spAutoFit/>
          </a:bodyPr>
          <a:lstStyle/>
          <a:p>
            <a:pPr marL="637540" indent="-624840">
              <a:lnSpc>
                <a:spcPct val="100000"/>
              </a:lnSpc>
              <a:spcBef>
                <a:spcPts val="2315"/>
              </a:spcBef>
              <a:buSzPct val="110000"/>
              <a:buFont typeface="Wingdings"/>
              <a:buChar char=""/>
              <a:tabLst>
                <a:tab pos="637540" algn="l"/>
              </a:tabLst>
            </a:pPr>
            <a:r>
              <a:rPr sz="40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rlito"/>
                <a:cs typeface="Carlito"/>
              </a:rPr>
              <a:t>Application </a:t>
            </a:r>
            <a:r>
              <a:rPr sz="40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rlito"/>
                <a:cs typeface="Carlito"/>
              </a:rPr>
              <a:t>of</a:t>
            </a:r>
            <a:r>
              <a:rPr sz="4000" b="1" u="heavy" spc="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rlito"/>
                <a:cs typeface="Carlito"/>
              </a:rPr>
              <a:t> </a:t>
            </a:r>
            <a:r>
              <a:rPr sz="4000" b="1" u="heavy" spc="-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rlito"/>
                <a:cs typeface="Carlito"/>
              </a:rPr>
              <a:t>Lasers</a:t>
            </a:r>
            <a:r>
              <a:rPr sz="4000" b="1" spc="-175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4000" dirty="0">
              <a:latin typeface="Arial"/>
              <a:cs typeface="Arial"/>
            </a:endParaRPr>
          </a:p>
          <a:p>
            <a:pPr marL="527685" marR="5715" indent="-515620" algn="just">
              <a:lnSpc>
                <a:spcPct val="100000"/>
              </a:lnSpc>
              <a:spcBef>
                <a:spcPts val="1785"/>
              </a:spcBef>
              <a:buFont typeface="Wingdings"/>
              <a:buChar char=""/>
              <a:tabLst>
                <a:tab pos="528320" algn="l"/>
              </a:tabLst>
            </a:pP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Laser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beam is used 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to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measure 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distances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of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sun, 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moon, 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stars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and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satellites very</a:t>
            </a:r>
            <a:r>
              <a:rPr sz="2800" b="1" spc="-7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35" dirty="0">
                <a:solidFill>
                  <a:srgbClr val="008000"/>
                </a:solidFill>
                <a:latin typeface="Carlito"/>
                <a:cs typeface="Carlito"/>
              </a:rPr>
              <a:t>accurately.</a:t>
            </a:r>
            <a:endParaRPr sz="2800" dirty="0">
              <a:latin typeface="Carlito"/>
              <a:cs typeface="Carlito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770"/>
              </a:spcBef>
              <a:buFont typeface="Wingdings"/>
              <a:buChar char=""/>
              <a:tabLst>
                <a:tab pos="528320" algn="l"/>
              </a:tabLst>
            </a:pP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It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can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be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used </a:t>
            </a:r>
            <a:r>
              <a:rPr sz="2800" b="1" spc="-20" dirty="0">
                <a:solidFill>
                  <a:srgbClr val="CC0099"/>
                </a:solidFill>
                <a:latin typeface="Carlito"/>
                <a:cs typeface="Carlito"/>
              </a:rPr>
              <a:t>for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measuring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velocity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of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light, </a:t>
            </a:r>
            <a:r>
              <a:rPr sz="2800" b="1" spc="-35" dirty="0">
                <a:solidFill>
                  <a:srgbClr val="CC0099"/>
                </a:solidFill>
                <a:latin typeface="Carlito"/>
                <a:cs typeface="Carlito"/>
              </a:rPr>
              <a:t>to 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study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spectrum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of </a:t>
            </a:r>
            <a:r>
              <a:rPr sz="2800" b="1" spc="-20" dirty="0">
                <a:solidFill>
                  <a:srgbClr val="CC0099"/>
                </a:solidFill>
                <a:latin typeface="Carlito"/>
                <a:cs typeface="Carlito"/>
              </a:rPr>
              <a:t>matters, </a:t>
            </a:r>
            <a:r>
              <a:rPr sz="2800" b="1" spc="-15" dirty="0">
                <a:solidFill>
                  <a:srgbClr val="CC0099"/>
                </a:solidFill>
                <a:latin typeface="Carlito"/>
                <a:cs typeface="Carlito"/>
              </a:rPr>
              <a:t>to</a:t>
            </a:r>
            <a:r>
              <a:rPr sz="2800" b="1" spc="690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study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Raman  </a:t>
            </a:r>
            <a:r>
              <a:rPr sz="2800" b="1" spc="-15" dirty="0">
                <a:solidFill>
                  <a:srgbClr val="CC0099"/>
                </a:solidFill>
                <a:latin typeface="Carlito"/>
                <a:cs typeface="Carlito"/>
              </a:rPr>
              <a:t>effect.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9" y="3708272"/>
            <a:ext cx="8074661" cy="2757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527685" algn="l"/>
                <a:tab pos="528320" algn="l"/>
                <a:tab pos="1044575" algn="l"/>
                <a:tab pos="1898014" algn="l"/>
                <a:tab pos="2586990" algn="l"/>
                <a:tab pos="3117215" algn="l"/>
                <a:tab pos="4187190" algn="l"/>
                <a:tab pos="4940300" algn="l"/>
              </a:tabLst>
            </a:pP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I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t	</a:t>
            </a:r>
            <a:r>
              <a:rPr sz="3200" b="1" spc="-25" dirty="0">
                <a:solidFill>
                  <a:srgbClr val="008000"/>
                </a:solidFill>
                <a:latin typeface="Carlito"/>
                <a:cs typeface="Carlito"/>
              </a:rPr>
              <a:t>c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an	</a:t>
            </a: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b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e	</a:t>
            </a:r>
            <a:r>
              <a:rPr sz="3200" b="1" spc="5" dirty="0">
                <a:solidFill>
                  <a:srgbClr val="008000"/>
                </a:solidFill>
                <a:latin typeface="Carlito"/>
                <a:cs typeface="Carlito"/>
              </a:rPr>
              <a:t>i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s	used	</a:t>
            </a:r>
            <a:r>
              <a:rPr sz="3200" b="1" spc="-55" dirty="0">
                <a:solidFill>
                  <a:srgbClr val="008000"/>
                </a:solidFill>
                <a:latin typeface="Carlito"/>
                <a:cs typeface="Carlito"/>
              </a:rPr>
              <a:t>f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or	inc</a:t>
            </a:r>
            <a:r>
              <a:rPr sz="3200" b="1" spc="-30" dirty="0">
                <a:solidFill>
                  <a:srgbClr val="008000"/>
                </a:solidFill>
                <a:latin typeface="Carlito"/>
                <a:cs typeface="Carlito"/>
              </a:rPr>
              <a:t>r</a:t>
            </a: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e</a:t>
            </a:r>
            <a:r>
              <a:rPr sz="3200" b="1" spc="-15" dirty="0">
                <a:solidFill>
                  <a:srgbClr val="008000"/>
                </a:solidFill>
                <a:latin typeface="Carlito"/>
                <a:cs typeface="Carlito"/>
              </a:rPr>
              <a:t>a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si</a:t>
            </a:r>
            <a:r>
              <a:rPr sz="3200" b="1" spc="-20" dirty="0">
                <a:solidFill>
                  <a:srgbClr val="008000"/>
                </a:solidFill>
                <a:latin typeface="Carlito"/>
                <a:cs typeface="Carlito"/>
              </a:rPr>
              <a:t>n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g  </a:t>
            </a:r>
            <a:r>
              <a:rPr sz="3200" b="1" spc="-10" dirty="0">
                <a:solidFill>
                  <a:srgbClr val="008000"/>
                </a:solidFill>
                <a:latin typeface="Carlito"/>
                <a:cs typeface="Carlito"/>
              </a:rPr>
              <a:t>efficiency 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of</a:t>
            </a:r>
            <a:r>
              <a:rPr sz="3200" b="1" spc="-1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3200" b="1" spc="-40" dirty="0">
                <a:solidFill>
                  <a:srgbClr val="008000"/>
                </a:solidFill>
                <a:latin typeface="Carlito"/>
                <a:cs typeface="Carlito"/>
              </a:rPr>
              <a:t>computer.</a:t>
            </a:r>
            <a:endParaRPr sz="32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spcBef>
                <a:spcPts val="775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3200" b="1" spc="-5" dirty="0">
                <a:solidFill>
                  <a:srgbClr val="CC0099"/>
                </a:solidFill>
                <a:latin typeface="Carlito"/>
                <a:cs typeface="Carlito"/>
              </a:rPr>
              <a:t>It </a:t>
            </a:r>
            <a:r>
              <a:rPr sz="3200" b="1" dirty="0">
                <a:solidFill>
                  <a:srgbClr val="CC0099"/>
                </a:solidFill>
                <a:latin typeface="Carlito"/>
                <a:cs typeface="Carlito"/>
              </a:rPr>
              <a:t>is used </a:t>
            </a:r>
            <a:r>
              <a:rPr sz="3200" b="1" spc="-20" dirty="0">
                <a:solidFill>
                  <a:srgbClr val="CC0099"/>
                </a:solidFill>
                <a:latin typeface="Carlito"/>
                <a:cs typeface="Carlito"/>
              </a:rPr>
              <a:t>for</a:t>
            </a:r>
            <a:r>
              <a:rPr sz="3200" b="1" spc="-30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3200" b="1" spc="-5" dirty="0">
                <a:solidFill>
                  <a:srgbClr val="CC0099"/>
                </a:solidFill>
                <a:latin typeface="Carlito"/>
                <a:cs typeface="Carlito"/>
              </a:rPr>
              <a:t>welding.</a:t>
            </a:r>
            <a:endParaRPr sz="32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It 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is used in </a:t>
            </a:r>
            <a:r>
              <a:rPr sz="3200" b="1" spc="-5" dirty="0">
                <a:solidFill>
                  <a:srgbClr val="008000"/>
                </a:solidFill>
                <a:latin typeface="Carlito"/>
                <a:cs typeface="Carlito"/>
              </a:rPr>
              <a:t>biomedical</a:t>
            </a:r>
            <a:r>
              <a:rPr sz="3200" b="1" spc="-8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3200" b="1" dirty="0">
                <a:solidFill>
                  <a:srgbClr val="008000"/>
                </a:solidFill>
                <a:latin typeface="Carlito"/>
                <a:cs typeface="Carlito"/>
              </a:rPr>
              <a:t>science.</a:t>
            </a:r>
            <a:endParaRPr sz="32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spcBef>
                <a:spcPts val="770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3200" b="1" spc="-5" dirty="0">
                <a:solidFill>
                  <a:srgbClr val="CC0099"/>
                </a:solidFill>
                <a:latin typeface="Carlito"/>
                <a:cs typeface="Carlito"/>
              </a:rPr>
              <a:t>It </a:t>
            </a:r>
            <a:r>
              <a:rPr sz="3200" b="1" dirty="0">
                <a:solidFill>
                  <a:srgbClr val="CC0099"/>
                </a:solidFill>
                <a:latin typeface="Carlito"/>
                <a:cs typeface="Carlito"/>
              </a:rPr>
              <a:t>is used in </a:t>
            </a:r>
            <a:r>
              <a:rPr sz="3200" b="1" spc="-5" dirty="0">
                <a:solidFill>
                  <a:srgbClr val="CC0099"/>
                </a:solidFill>
                <a:latin typeface="Carlito"/>
                <a:cs typeface="Carlito"/>
              </a:rPr>
              <a:t>3D</a:t>
            </a:r>
            <a:r>
              <a:rPr sz="3200" b="1" spc="-65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3200" b="1" spc="-30" dirty="0">
                <a:solidFill>
                  <a:srgbClr val="CC0099"/>
                </a:solidFill>
                <a:latin typeface="Carlito"/>
                <a:cs typeface="Carlito"/>
              </a:rPr>
              <a:t>photography.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9695" cy="5930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985" indent="-629920">
              <a:lnSpc>
                <a:spcPct val="100000"/>
              </a:lnSpc>
              <a:spcBef>
                <a:spcPts val="105"/>
              </a:spcBef>
              <a:buSzPct val="90909"/>
              <a:buFont typeface="Wingdings"/>
              <a:buChar char=""/>
              <a:tabLst>
                <a:tab pos="642620" algn="l"/>
              </a:tabLst>
            </a:pPr>
            <a:r>
              <a:rPr sz="4400" b="1" spc="-5" dirty="0">
                <a:solidFill>
                  <a:srgbClr val="FF0000"/>
                </a:solidFill>
                <a:latin typeface="Carlito"/>
                <a:cs typeface="Carlito"/>
              </a:rPr>
              <a:t>Application </a:t>
            </a:r>
            <a:r>
              <a:rPr sz="4400" b="1" dirty="0">
                <a:solidFill>
                  <a:srgbClr val="FF0000"/>
                </a:solidFill>
                <a:latin typeface="Carlito"/>
                <a:cs typeface="Carlito"/>
              </a:rPr>
              <a:t>of</a:t>
            </a:r>
            <a:r>
              <a:rPr sz="4400" b="1" spc="-7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4400" b="1" spc="-190" dirty="0">
                <a:solidFill>
                  <a:srgbClr val="FF0000"/>
                </a:solidFill>
                <a:latin typeface="Carlito"/>
                <a:cs typeface="Carlito"/>
              </a:rPr>
              <a:t>Lasers</a:t>
            </a:r>
            <a:r>
              <a:rPr sz="4400" b="1" spc="-190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4400" dirty="0">
              <a:latin typeface="Arial"/>
              <a:cs typeface="Arial"/>
            </a:endParaRPr>
          </a:p>
          <a:p>
            <a:pPr marL="527685" marR="6350" indent="-515620">
              <a:lnSpc>
                <a:spcPct val="100000"/>
              </a:lnSpc>
              <a:spcBef>
                <a:spcPts val="3925"/>
              </a:spcBef>
              <a:buFont typeface="Wingdings"/>
              <a:buChar char=""/>
              <a:tabLst>
                <a:tab pos="527685" algn="l"/>
                <a:tab pos="528320" algn="l"/>
                <a:tab pos="931544" algn="l"/>
                <a:tab pos="1349375" algn="l"/>
                <a:tab pos="2303145" algn="l"/>
                <a:tab pos="2908300" algn="l"/>
                <a:tab pos="2943860" algn="l"/>
                <a:tab pos="5828665" algn="l"/>
                <a:tab pos="6257290" algn="l"/>
                <a:tab pos="6722109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I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t	</a:t>
            </a:r>
            <a:r>
              <a:rPr sz="2800" b="1" spc="5" dirty="0">
                <a:solidFill>
                  <a:srgbClr val="008000"/>
                </a:solidFill>
                <a:latin typeface="Carlito"/>
                <a:cs typeface="Carlito"/>
              </a:rPr>
              <a:t>i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s	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u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s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e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d	</a:t>
            </a:r>
            <a:r>
              <a:rPr sz="2800" b="1" spc="-55" dirty="0">
                <a:solidFill>
                  <a:srgbClr val="008000"/>
                </a:solidFill>
                <a:latin typeface="Carlito"/>
                <a:cs typeface="Carlito"/>
              </a:rPr>
              <a:t>f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or		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c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o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mmu</a:t>
            </a:r>
            <a:r>
              <a:rPr sz="2800" b="1" spc="-25" dirty="0">
                <a:solidFill>
                  <a:srgbClr val="008000"/>
                </a:solidFill>
                <a:latin typeface="Carlito"/>
                <a:cs typeface="Carlito"/>
              </a:rPr>
              <a:t>n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i</a:t>
            </a:r>
            <a:r>
              <a:rPr sz="2800" b="1" spc="-30" dirty="0">
                <a:solidFill>
                  <a:srgbClr val="008000"/>
                </a:solidFill>
                <a:latin typeface="Carlito"/>
                <a:cs typeface="Carlito"/>
              </a:rPr>
              <a:t>c</a:t>
            </a:r>
            <a:r>
              <a:rPr sz="2800" b="1" spc="-35" dirty="0">
                <a:solidFill>
                  <a:srgbClr val="008000"/>
                </a:solidFill>
                <a:latin typeface="Carlito"/>
                <a:cs typeface="Carlito"/>
              </a:rPr>
              <a:t>a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ti</a:t>
            </a:r>
            <a:r>
              <a:rPr sz="2800" b="1" spc="10" dirty="0">
                <a:solidFill>
                  <a:srgbClr val="008000"/>
                </a:solidFill>
                <a:latin typeface="Carlito"/>
                <a:cs typeface="Carlito"/>
              </a:rPr>
              <a:t>o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n,	</a:t>
            </a:r>
            <a:r>
              <a:rPr sz="2800" b="1" spc="-265" dirty="0">
                <a:solidFill>
                  <a:srgbClr val="008000"/>
                </a:solidFill>
                <a:latin typeface="Carlito"/>
                <a:cs typeface="Carlito"/>
              </a:rPr>
              <a:t>T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.	</a:t>
            </a:r>
            <a:r>
              <a:rPr sz="2800" b="1" spc="-300" dirty="0">
                <a:solidFill>
                  <a:srgbClr val="008000"/>
                </a:solidFill>
                <a:latin typeface="Carlito"/>
                <a:cs typeface="Carlito"/>
              </a:rPr>
              <a:t>V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.	t</a:t>
            </a:r>
            <a:r>
              <a:rPr sz="2800" b="1" spc="-80" dirty="0">
                <a:solidFill>
                  <a:srgbClr val="008000"/>
                </a:solidFill>
                <a:latin typeface="Carlito"/>
                <a:cs typeface="Carlito"/>
              </a:rPr>
              <a:t>r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a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n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smi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s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sion,  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to</a:t>
            </a:r>
            <a:r>
              <a:rPr sz="2800" b="1" spc="1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search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the	objects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under</a:t>
            </a:r>
            <a:r>
              <a:rPr sz="2800" b="1" spc="-4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sea.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27685" algn="l"/>
                <a:tab pos="528320" algn="l"/>
                <a:tab pos="2152015" algn="l"/>
              </a:tabLst>
            </a:pP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It</a:t>
            </a:r>
            <a:r>
              <a:rPr sz="2800" b="1" spc="10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can</a:t>
            </a:r>
            <a:r>
              <a:rPr sz="2800" b="1" spc="-15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be	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used </a:t>
            </a:r>
            <a:r>
              <a:rPr sz="2800" b="1" spc="-20" dirty="0">
                <a:solidFill>
                  <a:srgbClr val="CC0099"/>
                </a:solidFill>
                <a:latin typeface="Carlito"/>
                <a:cs typeface="Carlito"/>
              </a:rPr>
              <a:t>to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predict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earthquake.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Laser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tools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are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used in</a:t>
            </a:r>
            <a:r>
              <a:rPr sz="2800" b="1" spc="-7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35" dirty="0">
                <a:solidFill>
                  <a:srgbClr val="008000"/>
                </a:solidFill>
                <a:latin typeface="Carlito"/>
                <a:cs typeface="Carlito"/>
              </a:rPr>
              <a:t>surgery.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  <a:tab pos="7644130" algn="l"/>
              </a:tabLst>
            </a:pP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It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is used </a:t>
            </a:r>
            <a:r>
              <a:rPr sz="2800" b="1" spc="-20" dirty="0">
                <a:solidFill>
                  <a:srgbClr val="CC0099"/>
                </a:solidFill>
                <a:latin typeface="Carlito"/>
                <a:cs typeface="Carlito"/>
              </a:rPr>
              <a:t>for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detection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and</a:t>
            </a:r>
            <a:r>
              <a:rPr sz="2800" b="1" spc="10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treatment</a:t>
            </a:r>
            <a:r>
              <a:rPr sz="2800" b="1" spc="-15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of	</a:t>
            </a:r>
            <a:r>
              <a:rPr sz="2800" b="1" spc="-45" dirty="0">
                <a:solidFill>
                  <a:srgbClr val="CC0099"/>
                </a:solidFill>
                <a:latin typeface="Carlito"/>
                <a:cs typeface="Carlito"/>
              </a:rPr>
              <a:t>cancer.</a:t>
            </a:r>
            <a:endParaRPr sz="2800" dirty="0">
              <a:latin typeface="Carlito"/>
              <a:cs typeface="Carlito"/>
            </a:endParaRPr>
          </a:p>
          <a:p>
            <a:pPr marL="527685" marR="5080" indent="-515620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It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is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used 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to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aline 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straight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line 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for </a:t>
            </a:r>
            <a:r>
              <a:rPr sz="2800" b="1" spc="-10" dirty="0">
                <a:solidFill>
                  <a:srgbClr val="008000"/>
                </a:solidFill>
                <a:latin typeface="Carlito"/>
                <a:cs typeface="Carlito"/>
              </a:rPr>
              <a:t>construction </a:t>
            </a:r>
            <a:r>
              <a:rPr sz="2800" b="1" spc="5" dirty="0">
                <a:solidFill>
                  <a:srgbClr val="008000"/>
                </a:solidFill>
                <a:latin typeface="Carlito"/>
                <a:cs typeface="Carlito"/>
              </a:rPr>
              <a:t>of 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dam,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tunnels</a:t>
            </a:r>
            <a:r>
              <a:rPr sz="2800" b="1" spc="-4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20" dirty="0">
                <a:solidFill>
                  <a:srgbClr val="008000"/>
                </a:solidFill>
                <a:latin typeface="Carlito"/>
                <a:cs typeface="Carlito"/>
              </a:rPr>
              <a:t>etc.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It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is used in</a:t>
            </a:r>
            <a:r>
              <a:rPr sz="2800" b="1" spc="-55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30" dirty="0">
                <a:solidFill>
                  <a:srgbClr val="CC0099"/>
                </a:solidFill>
                <a:latin typeface="Carlito"/>
                <a:cs typeface="Carlito"/>
              </a:rPr>
              <a:t>holography.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It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is used in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fiber optic</a:t>
            </a:r>
            <a:r>
              <a:rPr sz="2800" b="1" spc="-55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communication.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800" b="1" spc="-5" dirty="0">
                <a:solidFill>
                  <a:srgbClr val="CC0099"/>
                </a:solidFill>
                <a:latin typeface="Carlito"/>
                <a:cs typeface="Carlito"/>
              </a:rPr>
              <a:t>It </a:t>
            </a:r>
            <a:r>
              <a:rPr sz="2800" b="1" dirty="0">
                <a:solidFill>
                  <a:srgbClr val="CC0099"/>
                </a:solidFill>
                <a:latin typeface="Carlito"/>
                <a:cs typeface="Carlito"/>
              </a:rPr>
              <a:t>is also used in </a:t>
            </a:r>
            <a:r>
              <a:rPr sz="2800" b="1" spc="-30" dirty="0">
                <a:solidFill>
                  <a:srgbClr val="CC0099"/>
                </a:solidFill>
                <a:latin typeface="Carlito"/>
                <a:cs typeface="Carlito"/>
              </a:rPr>
              <a:t>military, </a:t>
            </a:r>
            <a:r>
              <a:rPr sz="2800" b="1" spc="-20" dirty="0">
                <a:solidFill>
                  <a:srgbClr val="CC0099"/>
                </a:solidFill>
                <a:latin typeface="Carlito"/>
                <a:cs typeface="Carlito"/>
              </a:rPr>
              <a:t>like</a:t>
            </a:r>
            <a:r>
              <a:rPr sz="2800" b="1" spc="-55" dirty="0">
                <a:solidFill>
                  <a:srgbClr val="CC0099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CC0099"/>
                </a:solidFill>
                <a:latin typeface="Carlito"/>
                <a:cs typeface="Carlito"/>
              </a:rPr>
              <a:t>LIDAR.</a:t>
            </a:r>
            <a:endParaRPr sz="2800" dirty="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It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is used </a:t>
            </a:r>
            <a:r>
              <a:rPr sz="2800" b="1" spc="-15" dirty="0">
                <a:solidFill>
                  <a:srgbClr val="008000"/>
                </a:solidFill>
                <a:latin typeface="Carlito"/>
                <a:cs typeface="Carlito"/>
              </a:rPr>
              <a:t>to accelerate </a:t>
            </a:r>
            <a:r>
              <a:rPr sz="2800" b="1" dirty="0">
                <a:solidFill>
                  <a:srgbClr val="008000"/>
                </a:solidFill>
                <a:latin typeface="Carlito"/>
                <a:cs typeface="Carlito"/>
              </a:rPr>
              <a:t>some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chemical</a:t>
            </a:r>
            <a:r>
              <a:rPr sz="2800" b="1" spc="-8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2800" b="1" spc="-5" dirty="0">
                <a:solidFill>
                  <a:srgbClr val="008000"/>
                </a:solidFill>
                <a:latin typeface="Carlito"/>
                <a:cs typeface="Carlito"/>
              </a:rPr>
              <a:t>reactions.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667</Words>
  <Application>Microsoft Office PowerPoint</Application>
  <PresentationFormat>On-screen Show (4:3)</PresentationFormat>
  <Paragraphs>106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KNOWLEDGE INSTITUTE OF 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KNOWLEDGE INSTITUTE OF TECHNOLOGY</dc:title>
  <cp:lastModifiedBy>CIVIL</cp:lastModifiedBy>
  <cp:revision>23</cp:revision>
  <dcterms:created xsi:type="dcterms:W3CDTF">2020-06-05T09:47:15Z</dcterms:created>
  <dcterms:modified xsi:type="dcterms:W3CDTF">2020-06-05T10:20:11Z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2014-08-01T00:00:00Z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2020-06-05T00:00:00Z</vt:filetime>
  </property>
</Properties>
</file>